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60" r:id="rId6"/>
    <p:sldId id="265" r:id="rId7"/>
    <p:sldId id="266" r:id="rId8"/>
    <p:sldId id="304" r:id="rId9"/>
    <p:sldId id="276" r:id="rId10"/>
    <p:sldId id="279" r:id="rId11"/>
    <p:sldId id="281" r:id="rId12"/>
    <p:sldId id="282" r:id="rId13"/>
    <p:sldId id="284" r:id="rId14"/>
    <p:sldId id="286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00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7F9C5-F1D5-48F3-A34D-0ABD2E284DA7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B6E4D-F84C-4C53-9A7E-AC272C1AF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0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6E4D-F84C-4C53-9A7E-AC272C1AF39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6E4D-F84C-4C53-9A7E-AC272C1AF3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3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6E4D-F84C-4C53-9A7E-AC272C1AF39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6E4D-F84C-4C53-9A7E-AC272C1AF39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7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1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0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7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7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4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37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49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7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62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15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906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8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49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6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0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8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30.05.2023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11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30.05.2023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5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30.05.2023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8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062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pPr/>
              <a:t>30.05.2023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7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9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C98BE3-DA6E-49BC-999C-9715B0B24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045" y="1122363"/>
            <a:ext cx="10860259" cy="2387600"/>
          </a:xfrm>
        </p:spPr>
        <p:txBody>
          <a:bodyPr>
            <a:normAutofit/>
          </a:bodyPr>
          <a:lstStyle/>
          <a:p>
            <a:r>
              <a:rPr lang="ru-RU" b="1" dirty="0" smtClean="0"/>
              <a:t>Инвестиционные площадки города Новополоцка</a:t>
            </a:r>
            <a:endParaRPr lang="x-none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9479816-2814-4809-94A4-864BEE0D1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9773" y="5572412"/>
            <a:ext cx="9144000" cy="694678"/>
          </a:xfrm>
        </p:spPr>
        <p:txBody>
          <a:bodyPr/>
          <a:lstStyle/>
          <a:p>
            <a:pPr algn="r"/>
            <a:r>
              <a:rPr lang="ru-RU" dirty="0" smtClean="0"/>
              <a:t>Новополоцкий горисполком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8389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78" y="457200"/>
            <a:ext cx="6072996" cy="530225"/>
          </a:xfrm>
        </p:spPr>
        <p:txBody>
          <a:bodyPr>
            <a:noAutofit/>
          </a:bodyPr>
          <a:lstStyle/>
          <a:p>
            <a:r>
              <a:rPr lang="ru-RU" sz="4400" dirty="0"/>
              <a:t>Объекты недвижимости</a:t>
            </a:r>
            <a:endParaRPr lang="x-none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6" y="1275588"/>
            <a:ext cx="6942229" cy="47727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/>
              <a:t>Схема расположения на площадке</a:t>
            </a:r>
            <a:endParaRPr lang="x-none" sz="1400" i="1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2825" y="207034"/>
            <a:ext cx="4662397" cy="648706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/>
              <a:t>Общая информация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spc="-20" dirty="0" smtClean="0">
                <a:ea typeface="Calibri"/>
                <a:cs typeface="Times New Roman"/>
              </a:rPr>
              <a:t>Производственный </a:t>
            </a:r>
            <a:r>
              <a:rPr lang="ru-RU" sz="1800" spc="-20" dirty="0">
                <a:ea typeface="Calibri"/>
                <a:cs typeface="Times New Roman"/>
              </a:rPr>
              <a:t>корпус № </a:t>
            </a:r>
            <a:r>
              <a:rPr lang="ru-RU" sz="1800" spc="-20" dirty="0" smtClean="0">
                <a:ea typeface="Calibri"/>
                <a:cs typeface="Times New Roman"/>
              </a:rPr>
              <a:t>1. </a:t>
            </a:r>
            <a:br>
              <a:rPr lang="ru-RU" sz="1800" spc="-20" dirty="0" smtClean="0">
                <a:ea typeface="Calibri"/>
                <a:cs typeface="Times New Roman"/>
              </a:rPr>
            </a:br>
            <a:r>
              <a:rPr lang="ru-RU" sz="1800" spc="-20" dirty="0" smtClean="0">
                <a:ea typeface="Calibri"/>
                <a:cs typeface="Times New Roman"/>
              </a:rPr>
              <a:t>Общая площадь </a:t>
            </a:r>
            <a:r>
              <a:rPr lang="ru-RU" sz="1800" spc="-20" dirty="0">
                <a:ea typeface="Calibri"/>
                <a:cs typeface="Times New Roman"/>
              </a:rPr>
              <a:t>– 30958,8 м</a:t>
            </a:r>
            <a:r>
              <a:rPr lang="ru-RU" sz="1800" spc="-20" baseline="30000" dirty="0">
                <a:ea typeface="Calibri"/>
                <a:cs typeface="Times New Roman"/>
              </a:rPr>
              <a:t>2 </a:t>
            </a:r>
            <a:r>
              <a:rPr lang="ru-RU" sz="1800" spc="-20" dirty="0">
                <a:ea typeface="Calibri"/>
                <a:cs typeface="Times New Roman"/>
              </a:rPr>
              <a:t>(в</a:t>
            </a:r>
            <a:r>
              <a:rPr lang="ru-RU" sz="1800" spc="-20" baseline="30000" dirty="0">
                <a:ea typeface="Calibri"/>
                <a:cs typeface="Times New Roman"/>
              </a:rPr>
              <a:t> </a:t>
            </a:r>
            <a:r>
              <a:rPr lang="ru-RU" sz="1800" spc="-20" dirty="0">
                <a:ea typeface="Calibri"/>
                <a:cs typeface="Times New Roman"/>
              </a:rPr>
              <a:t>том числе свободная –</a:t>
            </a:r>
            <a:r>
              <a:rPr lang="ru-RU" sz="1800" dirty="0">
                <a:ea typeface="Calibri"/>
                <a:cs typeface="Times New Roman"/>
              </a:rPr>
              <a:t> 2000 м</a:t>
            </a:r>
            <a:r>
              <a:rPr lang="ru-RU" sz="1800" baseline="30000" dirty="0">
                <a:ea typeface="Calibri"/>
                <a:cs typeface="Times New Roman"/>
              </a:rPr>
              <a:t>2</a:t>
            </a:r>
            <a:r>
              <a:rPr lang="ru-RU" sz="1800" dirty="0">
                <a:ea typeface="Calibri"/>
                <a:cs typeface="Times New Roman"/>
              </a:rPr>
              <a:t>), этажность – </a:t>
            </a:r>
            <a:r>
              <a:rPr lang="ru-RU" sz="1800" dirty="0" smtClean="0">
                <a:ea typeface="Calibri"/>
                <a:cs typeface="Times New Roman"/>
              </a:rPr>
              <a:t>1. </a:t>
            </a:r>
            <a:endParaRPr lang="ru-RU" sz="1800" dirty="0"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spc="-10" dirty="0" smtClean="0">
                <a:ea typeface="Calibri"/>
                <a:cs typeface="Times New Roman"/>
              </a:rPr>
              <a:t>Производственное помещение. </a:t>
            </a:r>
            <a:br>
              <a:rPr lang="ru-RU" sz="1800" spc="-10" dirty="0" smtClean="0">
                <a:ea typeface="Calibri"/>
                <a:cs typeface="Times New Roman"/>
              </a:rPr>
            </a:br>
            <a:r>
              <a:rPr lang="ru-RU" sz="1800" spc="-10" dirty="0" smtClean="0">
                <a:ea typeface="Calibri"/>
                <a:cs typeface="Times New Roman"/>
              </a:rPr>
              <a:t>Общая площадь </a:t>
            </a:r>
            <a:r>
              <a:rPr lang="ru-RU" sz="1800" spc="-10" dirty="0">
                <a:ea typeface="Calibri"/>
                <a:cs typeface="Times New Roman"/>
              </a:rPr>
              <a:t>– 23639,3 м</a:t>
            </a:r>
            <a:r>
              <a:rPr lang="ru-RU" sz="1800" spc="-10" baseline="30000" dirty="0">
                <a:ea typeface="Calibri"/>
                <a:cs typeface="Times New Roman"/>
              </a:rPr>
              <a:t>2 </a:t>
            </a:r>
            <a:r>
              <a:rPr lang="ru-RU" sz="1800" spc="-10" dirty="0">
                <a:ea typeface="Calibri"/>
                <a:cs typeface="Times New Roman"/>
              </a:rPr>
              <a:t>(в</a:t>
            </a:r>
            <a:r>
              <a:rPr lang="ru-RU" sz="1800" spc="-10" baseline="30000" dirty="0">
                <a:ea typeface="Calibri"/>
                <a:cs typeface="Times New Roman"/>
              </a:rPr>
              <a:t> </a:t>
            </a:r>
            <a:r>
              <a:rPr lang="ru-RU" sz="1800" spc="-10" dirty="0">
                <a:ea typeface="Calibri"/>
                <a:cs typeface="Times New Roman"/>
              </a:rPr>
              <a:t>том числе свободная –</a:t>
            </a:r>
            <a:r>
              <a:rPr lang="ru-RU" sz="1800" dirty="0">
                <a:ea typeface="Calibri"/>
                <a:cs typeface="Times New Roman"/>
              </a:rPr>
              <a:t> 6082 м</a:t>
            </a:r>
            <a:r>
              <a:rPr lang="ru-RU" sz="1800" baseline="30000" dirty="0">
                <a:ea typeface="Calibri"/>
                <a:cs typeface="Times New Roman"/>
              </a:rPr>
              <a:t>2</a:t>
            </a:r>
            <a:r>
              <a:rPr lang="ru-RU" sz="1800" dirty="0">
                <a:ea typeface="Calibri"/>
                <a:cs typeface="Times New Roman"/>
              </a:rPr>
              <a:t>), этажность – </a:t>
            </a:r>
            <a:r>
              <a:rPr lang="ru-RU" sz="1800" dirty="0" smtClean="0">
                <a:ea typeface="Calibri"/>
                <a:cs typeface="Times New Roman"/>
              </a:rPr>
              <a:t>5.</a:t>
            </a:r>
            <a:endParaRPr lang="ru-RU" sz="1800" dirty="0"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spc="-10" dirty="0" smtClean="0">
                <a:ea typeface="Calibri"/>
                <a:cs typeface="Times New Roman"/>
              </a:rPr>
              <a:t>Изолированное </a:t>
            </a:r>
            <a:r>
              <a:rPr lang="ru-RU" sz="1800" spc="-10" dirty="0">
                <a:ea typeface="Calibri"/>
                <a:cs typeface="Times New Roman"/>
              </a:rPr>
              <a:t>помещение № </a:t>
            </a:r>
            <a:r>
              <a:rPr lang="ru-RU" sz="1800" spc="-10" dirty="0" smtClean="0">
                <a:ea typeface="Calibri"/>
                <a:cs typeface="Times New Roman"/>
              </a:rPr>
              <a:t>1. </a:t>
            </a:r>
            <a:br>
              <a:rPr lang="ru-RU" sz="1800" spc="-10" dirty="0" smtClean="0">
                <a:ea typeface="Calibri"/>
                <a:cs typeface="Times New Roman"/>
              </a:rPr>
            </a:br>
            <a:r>
              <a:rPr lang="ru-RU" sz="1800" spc="-10" dirty="0" smtClean="0">
                <a:ea typeface="Calibri"/>
                <a:cs typeface="Times New Roman"/>
              </a:rPr>
              <a:t>Общая площадь – </a:t>
            </a:r>
            <a:r>
              <a:rPr lang="ru-RU" sz="1800" spc="-10" dirty="0">
                <a:ea typeface="Calibri"/>
                <a:cs typeface="Times New Roman"/>
              </a:rPr>
              <a:t>2641,3 м</a:t>
            </a:r>
            <a:r>
              <a:rPr lang="ru-RU" sz="1800" spc="-10" baseline="30000" dirty="0">
                <a:ea typeface="Calibri"/>
                <a:cs typeface="Times New Roman"/>
              </a:rPr>
              <a:t>2 </a:t>
            </a:r>
            <a:r>
              <a:rPr lang="ru-RU" sz="1800" spc="-10" dirty="0">
                <a:ea typeface="Calibri"/>
                <a:cs typeface="Times New Roman"/>
              </a:rPr>
              <a:t>(в</a:t>
            </a:r>
            <a:r>
              <a:rPr lang="ru-RU" sz="1800" spc="-10" baseline="30000" dirty="0">
                <a:ea typeface="Calibri"/>
                <a:cs typeface="Times New Roman"/>
              </a:rPr>
              <a:t> </a:t>
            </a:r>
            <a:r>
              <a:rPr lang="ru-RU" sz="1800" spc="-10" dirty="0">
                <a:ea typeface="Calibri"/>
                <a:cs typeface="Times New Roman"/>
              </a:rPr>
              <a:t>том числе свободная –</a:t>
            </a:r>
            <a:r>
              <a:rPr lang="ru-RU" sz="1800" dirty="0">
                <a:ea typeface="Calibri"/>
                <a:cs typeface="Times New Roman"/>
              </a:rPr>
              <a:t> 1000 м</a:t>
            </a:r>
            <a:r>
              <a:rPr lang="ru-RU" sz="1800" baseline="30000" dirty="0">
                <a:ea typeface="Calibri"/>
                <a:cs typeface="Times New Roman"/>
              </a:rPr>
              <a:t>2</a:t>
            </a:r>
            <a:r>
              <a:rPr lang="ru-RU" sz="1800" dirty="0">
                <a:ea typeface="Calibri"/>
                <a:cs typeface="Times New Roman"/>
              </a:rPr>
              <a:t>), этажность – </a:t>
            </a:r>
            <a:r>
              <a:rPr lang="ru-RU" sz="1800" dirty="0" smtClean="0">
                <a:ea typeface="Calibri"/>
                <a:cs typeface="Times New Roman"/>
              </a:rPr>
              <a:t>4.</a:t>
            </a:r>
            <a:endParaRPr lang="ru-RU" sz="1800" dirty="0"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spc="-10" dirty="0" smtClean="0">
                <a:ea typeface="Calibri"/>
                <a:cs typeface="Times New Roman"/>
              </a:rPr>
              <a:t>Производственное помещение. </a:t>
            </a:r>
            <a:br>
              <a:rPr lang="ru-RU" sz="1800" spc="-10" dirty="0" smtClean="0">
                <a:ea typeface="Calibri"/>
                <a:cs typeface="Times New Roman"/>
              </a:rPr>
            </a:br>
            <a:r>
              <a:rPr lang="ru-RU" sz="1800" spc="-10" dirty="0" smtClean="0">
                <a:ea typeface="Calibri"/>
                <a:cs typeface="Times New Roman"/>
              </a:rPr>
              <a:t>Общая площадь </a:t>
            </a:r>
            <a:r>
              <a:rPr lang="ru-RU" sz="1800" dirty="0">
                <a:ea typeface="Calibri"/>
                <a:cs typeface="Times New Roman"/>
              </a:rPr>
              <a:t>– 2556,2 м</a:t>
            </a:r>
            <a:r>
              <a:rPr lang="ru-RU" sz="1800" baseline="30000" dirty="0">
                <a:ea typeface="Calibri"/>
                <a:cs typeface="Times New Roman"/>
              </a:rPr>
              <a:t>2 </a:t>
            </a:r>
            <a:r>
              <a:rPr lang="ru-RU" sz="1800" dirty="0">
                <a:ea typeface="Calibri"/>
                <a:cs typeface="Times New Roman"/>
              </a:rPr>
              <a:t>(в</a:t>
            </a:r>
            <a:r>
              <a:rPr lang="ru-RU" sz="1800" baseline="30000" dirty="0">
                <a:ea typeface="Calibri"/>
                <a:cs typeface="Times New Roman"/>
              </a:rPr>
              <a:t> </a:t>
            </a:r>
            <a:r>
              <a:rPr lang="ru-RU" sz="1800" dirty="0">
                <a:ea typeface="Calibri"/>
                <a:cs typeface="Times New Roman"/>
              </a:rPr>
              <a:t>том числе свободная – 1800 м</a:t>
            </a:r>
            <a:r>
              <a:rPr lang="ru-RU" sz="1800" baseline="30000" dirty="0">
                <a:ea typeface="Calibri"/>
                <a:cs typeface="Times New Roman"/>
              </a:rPr>
              <a:t>2</a:t>
            </a:r>
            <a:r>
              <a:rPr lang="ru-RU" sz="1800" dirty="0">
                <a:ea typeface="Calibri"/>
                <a:cs typeface="Times New Roman"/>
              </a:rPr>
              <a:t>), этажность – </a:t>
            </a:r>
            <a:r>
              <a:rPr lang="ru-RU" sz="1800" dirty="0" smtClean="0">
                <a:ea typeface="Calibri"/>
                <a:cs typeface="Times New Roman"/>
              </a:rPr>
              <a:t>3.</a:t>
            </a:r>
            <a:endParaRPr lang="ru-RU" sz="1800" dirty="0"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ea typeface="Calibri"/>
                <a:cs typeface="Times New Roman"/>
              </a:rPr>
              <a:t>Склад. </a:t>
            </a:r>
            <a:br>
              <a:rPr lang="ru-RU" sz="1800" dirty="0" smtClean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Общая площадь </a:t>
            </a:r>
            <a:r>
              <a:rPr lang="ru-RU" sz="1800" dirty="0">
                <a:ea typeface="Calibri"/>
                <a:cs typeface="Times New Roman"/>
              </a:rPr>
              <a:t>– 70,1 м</a:t>
            </a:r>
            <a:r>
              <a:rPr lang="ru-RU" sz="1800" baseline="30000" dirty="0">
                <a:ea typeface="Calibri"/>
                <a:cs typeface="Times New Roman"/>
              </a:rPr>
              <a:t>2</a:t>
            </a:r>
            <a:r>
              <a:rPr lang="ru-RU" sz="1800" dirty="0">
                <a:ea typeface="Calibri"/>
                <a:cs typeface="Times New Roman"/>
              </a:rPr>
              <a:t>, этажность – </a:t>
            </a:r>
            <a:r>
              <a:rPr lang="ru-RU" sz="1800" dirty="0" smtClean="0">
                <a:ea typeface="Calibri"/>
                <a:cs typeface="Times New Roman"/>
              </a:rPr>
              <a:t>2.</a:t>
            </a:r>
            <a:endParaRPr lang="ru-RU" sz="1800" dirty="0"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spc="-10" dirty="0" smtClean="0">
                <a:ea typeface="Calibri"/>
                <a:cs typeface="Times New Roman"/>
              </a:rPr>
              <a:t>Производственный </a:t>
            </a:r>
            <a:r>
              <a:rPr lang="ru-RU" sz="1800" spc="-10" dirty="0">
                <a:ea typeface="Calibri"/>
                <a:cs typeface="Times New Roman"/>
              </a:rPr>
              <a:t>корпус № </a:t>
            </a:r>
            <a:r>
              <a:rPr lang="ru-RU" sz="1800" spc="-10" dirty="0" smtClean="0">
                <a:ea typeface="Calibri"/>
                <a:cs typeface="Times New Roman"/>
              </a:rPr>
              <a:t>4.</a:t>
            </a:r>
            <a:br>
              <a:rPr lang="ru-RU" sz="1800" spc="-10" dirty="0" smtClean="0">
                <a:ea typeface="Calibri"/>
                <a:cs typeface="Times New Roman"/>
              </a:rPr>
            </a:br>
            <a:r>
              <a:rPr lang="ru-RU" sz="1800" spc="-10" dirty="0" smtClean="0">
                <a:ea typeface="Calibri"/>
                <a:cs typeface="Times New Roman"/>
              </a:rPr>
              <a:t>Общая площадь </a:t>
            </a:r>
            <a:r>
              <a:rPr lang="ru-RU" sz="1800" dirty="0">
                <a:ea typeface="Calibri"/>
                <a:cs typeface="Times New Roman"/>
              </a:rPr>
              <a:t>– 12000 м</a:t>
            </a:r>
            <a:r>
              <a:rPr lang="ru-RU" sz="1800" baseline="30000" dirty="0">
                <a:ea typeface="Calibri"/>
                <a:cs typeface="Times New Roman"/>
              </a:rPr>
              <a:t>2 </a:t>
            </a:r>
            <a:r>
              <a:rPr lang="ru-RU" sz="1800" dirty="0">
                <a:ea typeface="Calibri"/>
                <a:cs typeface="Times New Roman"/>
              </a:rPr>
              <a:t>(в</a:t>
            </a:r>
            <a:r>
              <a:rPr lang="ru-RU" sz="1800" baseline="30000" dirty="0">
                <a:ea typeface="Calibri"/>
                <a:cs typeface="Times New Roman"/>
              </a:rPr>
              <a:t> </a:t>
            </a:r>
            <a:r>
              <a:rPr lang="ru-RU" sz="1800" dirty="0">
                <a:ea typeface="Calibri"/>
                <a:cs typeface="Times New Roman"/>
              </a:rPr>
              <a:t>том числе свободная – 10000 м</a:t>
            </a:r>
            <a:r>
              <a:rPr lang="ru-RU" sz="1800" baseline="30000" dirty="0">
                <a:ea typeface="Calibri"/>
                <a:cs typeface="Times New Roman"/>
              </a:rPr>
              <a:t>2</a:t>
            </a:r>
            <a:r>
              <a:rPr lang="ru-RU" sz="1800" dirty="0">
                <a:ea typeface="Calibri"/>
                <a:cs typeface="Times New Roman"/>
              </a:rPr>
              <a:t>), этажность – 8.</a:t>
            </a:r>
          </a:p>
        </p:txBody>
      </p:sp>
      <p:pic>
        <p:nvPicPr>
          <p:cNvPr id="7" name="Picture 2" descr="Z:\КАРМАН\Безымянный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6" y="1618487"/>
            <a:ext cx="6887794" cy="44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83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959820" cy="530225"/>
          </a:xfrm>
        </p:spPr>
        <p:txBody>
          <a:bodyPr>
            <a:noAutofit/>
          </a:bodyPr>
          <a:lstStyle/>
          <a:p>
            <a:r>
              <a:rPr lang="ru-RU" sz="4400" dirty="0"/>
              <a:t>Объекты недвижимости</a:t>
            </a:r>
            <a:endParaRPr lang="x-none" sz="4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45319"/>
              </p:ext>
            </p:extLst>
          </p:nvPr>
        </p:nvGraphicFramePr>
        <p:xfrm>
          <a:off x="409433" y="1241946"/>
          <a:ext cx="10918209" cy="5119276"/>
        </p:xfrm>
        <a:graphic>
          <a:graphicData uri="http://schemas.openxmlformats.org/drawingml/2006/table">
            <a:tbl>
              <a:tblPr/>
              <a:tblGrid>
                <a:gridCol w="5543692"/>
                <a:gridCol w="1735114"/>
                <a:gridCol w="3639403"/>
              </a:tblGrid>
              <a:tr h="255895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Производственный корпус № 1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Производственное помещение</a:t>
                      </a:r>
                      <a:b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</a:b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956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Производственное помещение</a:t>
                      </a:r>
                    </a:p>
                    <a:p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</a:b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Производственный корпус № 4</a:t>
                      </a:r>
                    </a:p>
                    <a:p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3" y="4510762"/>
            <a:ext cx="3498761" cy="138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87" y="4510762"/>
            <a:ext cx="3129455" cy="136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115" y="2081057"/>
            <a:ext cx="3619368" cy="169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Z:\ЗАГНЕТОВА\Измеритель, Я и Идеология\IMG_27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7"/>
          <a:stretch/>
        </p:blipFill>
        <p:spPr bwMode="auto">
          <a:xfrm>
            <a:off x="452043" y="1796421"/>
            <a:ext cx="3366515" cy="19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:\ЗАГНЕТОВА\Измеритель, Я и Идеология\IMG_2720 - копия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8"/>
          <a:stretch/>
        </p:blipFill>
        <p:spPr bwMode="auto">
          <a:xfrm>
            <a:off x="4235476" y="1817476"/>
            <a:ext cx="3381649" cy="19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8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55" y="212651"/>
            <a:ext cx="8920900" cy="530225"/>
          </a:xfrm>
        </p:spPr>
        <p:txBody>
          <a:bodyPr>
            <a:noAutofit/>
          </a:bodyPr>
          <a:lstStyle/>
          <a:p>
            <a:r>
              <a:rPr lang="ru-RU" sz="4400" dirty="0" smtClean="0"/>
              <a:t>Ограничения и обременения</a:t>
            </a:r>
            <a:endParaRPr lang="x-none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091" y="946299"/>
            <a:ext cx="11058661" cy="5401338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dirty="0"/>
              <a:t>Общая </a:t>
            </a:r>
            <a:r>
              <a:rPr lang="ru-RU" sz="8000" dirty="0" smtClean="0"/>
              <a:t>информация</a:t>
            </a:r>
          </a:p>
          <a:p>
            <a:pPr marL="285750" indent="-285750" algn="just">
              <a:buFontTx/>
              <a:buChar char="-"/>
            </a:pPr>
            <a:endParaRPr lang="ru-RU" sz="2400" dirty="0"/>
          </a:p>
          <a:p>
            <a:pPr marL="285750" indent="-285750" algn="just">
              <a:buFontTx/>
              <a:buChar char="-"/>
            </a:pPr>
            <a:r>
              <a:rPr lang="ru-RU" sz="7200" dirty="0" smtClean="0"/>
              <a:t>Санитарная </a:t>
            </a:r>
            <a:r>
              <a:rPr lang="ru-RU" sz="7200" dirty="0"/>
              <a:t>зона – 50 </a:t>
            </a:r>
            <a:r>
              <a:rPr lang="ru-RU" sz="7200" dirty="0" smtClean="0"/>
              <a:t>м</a:t>
            </a:r>
          </a:p>
          <a:p>
            <a:pPr marL="285750" indent="-285750" algn="just">
              <a:buFontTx/>
              <a:buChar char="-"/>
            </a:pPr>
            <a:r>
              <a:rPr lang="ru-RU" sz="7200" dirty="0" smtClean="0"/>
              <a:t>Охранная зона – нет</a:t>
            </a:r>
          </a:p>
          <a:p>
            <a:pPr marL="285750" indent="-285750" algn="just">
              <a:buFontTx/>
              <a:buChar char="-"/>
            </a:pPr>
            <a:r>
              <a:rPr lang="ru-RU" sz="7200" dirty="0"/>
              <a:t>О</a:t>
            </a:r>
            <a:r>
              <a:rPr lang="ru-RU" sz="7200" dirty="0" smtClean="0"/>
              <a:t>бременения – 3 </a:t>
            </a:r>
            <a:r>
              <a:rPr lang="ru-RU" sz="7200" dirty="0"/>
              <a:t>пояс зоны санитарной охраны водного объекта (артезианская скважина), </a:t>
            </a:r>
            <a:r>
              <a:rPr lang="ru-RU" sz="7200" dirty="0" smtClean="0"/>
              <a:t>используемого </a:t>
            </a:r>
            <a:r>
              <a:rPr lang="ru-RU" sz="7200" dirty="0"/>
              <a:t>для </a:t>
            </a:r>
            <a:r>
              <a:rPr lang="ru-RU" sz="7200" dirty="0" smtClean="0"/>
              <a:t>технических </a:t>
            </a:r>
            <a:r>
              <a:rPr lang="ru-RU" sz="7200" dirty="0"/>
              <a:t>нужд</a:t>
            </a:r>
          </a:p>
          <a:p>
            <a:pPr marL="285750" indent="-285750" algn="just">
              <a:buFontTx/>
              <a:buChar char="-"/>
            </a:pPr>
            <a:r>
              <a:rPr lang="ru-RU" sz="7200" dirty="0"/>
              <a:t>На свободных земельных участках возможно размещение </a:t>
            </a:r>
            <a:r>
              <a:rPr lang="ru-RU" sz="7200" dirty="0" smtClean="0"/>
              <a:t>объектов:</a:t>
            </a:r>
          </a:p>
          <a:p>
            <a:pPr algn="just"/>
            <a:r>
              <a:rPr lang="ru-RU" sz="7200" dirty="0"/>
              <a:t> </a:t>
            </a:r>
            <a:r>
              <a:rPr lang="ru-RU" sz="7200" dirty="0" smtClean="0"/>
              <a:t>      1</a:t>
            </a:r>
            <a:r>
              <a:rPr lang="ru-RU" sz="7200" dirty="0"/>
              <a:t>. для которых не устанавливается санитарно-защитная зона;</a:t>
            </a:r>
          </a:p>
          <a:p>
            <a:pPr algn="just"/>
            <a:r>
              <a:rPr lang="ru-RU" sz="7200" dirty="0" smtClean="0"/>
              <a:t>       2</a:t>
            </a:r>
            <a:r>
              <a:rPr lang="ru-RU" sz="7200" dirty="0"/>
              <a:t>. имеющих базовую или расчетную санитарно-защитную зону не более 50 м, позволяющую обеспечить ее соблюдение, например по пунктам Специфических санитарно-эпидемиологических требований:</a:t>
            </a:r>
          </a:p>
          <a:p>
            <a:pPr algn="just"/>
            <a:r>
              <a:rPr lang="ru-RU" sz="7200" dirty="0" smtClean="0"/>
              <a:t>       - </a:t>
            </a:r>
            <a:r>
              <a:rPr lang="ru-RU" sz="7200" dirty="0"/>
              <a:t>обрабатывающая промышленность, производство химических продуктов </a:t>
            </a:r>
            <a:r>
              <a:rPr lang="ru-RU" sz="5500" dirty="0"/>
              <a:t>(</a:t>
            </a:r>
            <a:r>
              <a:rPr lang="ru-RU" sz="7200" dirty="0"/>
              <a:t>п. 203-207);</a:t>
            </a:r>
          </a:p>
          <a:p>
            <a:pPr algn="just"/>
            <a:r>
              <a:rPr lang="ru-RU" sz="7200" dirty="0" smtClean="0"/>
              <a:t>       - </a:t>
            </a:r>
            <a:r>
              <a:rPr lang="ru-RU" sz="7200" dirty="0"/>
              <a:t>металлургическое производство, производство готовых металлических изделий, машин и оборудования (п. 261-265);</a:t>
            </a:r>
          </a:p>
          <a:p>
            <a:pPr algn="just"/>
            <a:r>
              <a:rPr lang="ru-RU" sz="7200" dirty="0" smtClean="0"/>
              <a:t>       - </a:t>
            </a:r>
            <a:r>
              <a:rPr lang="ru-RU" sz="7200" dirty="0"/>
              <a:t>обработка древесины и производства изделий из дерева (п. 281-283);</a:t>
            </a:r>
          </a:p>
          <a:p>
            <a:pPr algn="just"/>
            <a:r>
              <a:rPr lang="ru-RU" sz="7200" dirty="0" smtClean="0"/>
              <a:t>       - </a:t>
            </a:r>
            <a:r>
              <a:rPr lang="ru-RU" sz="7200" dirty="0"/>
              <a:t>текстильное и швейное производство. Производство кожи и изделий из кожи. Производство обуви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п</a:t>
            </a:r>
            <a:r>
              <a:rPr lang="ru-RU" sz="7200" dirty="0"/>
              <a:t>. 301-313);</a:t>
            </a:r>
          </a:p>
          <a:p>
            <a:pPr algn="just"/>
            <a:r>
              <a:rPr lang="ru-RU" sz="7200" dirty="0" smtClean="0"/>
              <a:t>       - </a:t>
            </a:r>
            <a:r>
              <a:rPr lang="ru-RU" sz="7200" dirty="0"/>
              <a:t>обработка животных продуктов (п. 330-331);</a:t>
            </a:r>
          </a:p>
          <a:p>
            <a:pPr algn="just"/>
            <a:r>
              <a:rPr lang="ru-RU" sz="7200" dirty="0" smtClean="0"/>
              <a:t>       - </a:t>
            </a:r>
            <a:r>
              <a:rPr lang="ru-RU" sz="7200" dirty="0"/>
              <a:t>склады, причалы и места перегрузки и хранения грузов, места производства фумигации грузов и</a:t>
            </a:r>
            <a:r>
              <a:rPr lang="ru-RU" sz="5500" dirty="0"/>
              <a:t> </a:t>
            </a:r>
            <a:r>
              <a:rPr lang="ru-RU" sz="7200" dirty="0"/>
              <a:t>судов, газовой дезинфекции, дератизации и дезинсекции (п. 477</a:t>
            </a:r>
            <a:r>
              <a:rPr lang="ru-RU" sz="7200" dirty="0" smtClean="0"/>
              <a:t>)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641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1217"/>
          </a:xfrm>
        </p:spPr>
        <p:txBody>
          <a:bodyPr>
            <a:normAutofit/>
          </a:bodyPr>
          <a:lstStyle/>
          <a:p>
            <a:r>
              <a:rPr lang="ru-RU" dirty="0"/>
              <a:t>Финансовый блок</a:t>
            </a:r>
            <a:endParaRPr lang="x-none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9798603"/>
              </p:ext>
            </p:extLst>
          </p:nvPr>
        </p:nvGraphicFramePr>
        <p:xfrm>
          <a:off x="553528" y="654495"/>
          <a:ext cx="11084944" cy="152207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9365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4073548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2229320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4112711">
                  <a:extLst>
                    <a:ext uri="{9D8B030D-6E8A-4147-A177-3AD203B41FA5}">
                      <a16:colId xmlns="" xmlns:a16="http://schemas.microsoft.com/office/drawing/2014/main" val="1056176011"/>
                    </a:ext>
                  </a:extLst>
                </a:gridCol>
              </a:tblGrid>
              <a:tr h="38415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dirty="0"/>
                        <a:t>№ п/п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dirty="0"/>
                        <a:t>Критерий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Стоимость,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dirty="0"/>
                        <a:t>Источник финансирования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38415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изготовления документации по зданиям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собственные</a:t>
                      </a:r>
                      <a:r>
                        <a:rPr lang="ru-RU" baseline="0" dirty="0" smtClean="0"/>
                        <a:t> средства балансодержателя (ОАО «Измеритель»)</a:t>
                      </a:r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3679041"/>
                  </a:ext>
                </a:extLst>
              </a:tr>
              <a:tr h="38415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/>
                        <a:t>ИТОГО организационные затраты:</a:t>
                      </a:r>
                      <a:endParaRPr lang="x-non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2798903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0" y="2934588"/>
            <a:ext cx="12192000" cy="595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Финансовый блок: подведение инфраструктуры до последней мили</a:t>
            </a:r>
            <a:endParaRPr lang="x-none" sz="3200" dirty="0"/>
          </a:p>
        </p:txBody>
      </p:sp>
      <p:graphicFrame>
        <p:nvGraphicFramePr>
          <p:cNvPr id="5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5457842"/>
              </p:ext>
            </p:extLst>
          </p:nvPr>
        </p:nvGraphicFramePr>
        <p:xfrm>
          <a:off x="530758" y="3561908"/>
          <a:ext cx="11300603" cy="30377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0362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2398836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4720857"/>
                <a:gridCol w="1573618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2066930">
                  <a:extLst>
                    <a:ext uri="{9D8B030D-6E8A-4147-A177-3AD203B41FA5}">
                      <a16:colId xmlns="" xmlns:a16="http://schemas.microsoft.com/office/drawing/2014/main" val="2598786781"/>
                    </a:ext>
                  </a:extLst>
                </a:gridCol>
              </a:tblGrid>
              <a:tr h="48255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dirty="0"/>
                        <a:t>№ п/п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dirty="0"/>
                        <a:t>Критерий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dirty="0" smtClean="0"/>
                        <a:t>Необходимые сооружения и коммуникации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dirty="0" smtClean="0"/>
                        <a:t>Стоимость,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тыс.</a:t>
                      </a:r>
                      <a:r>
                        <a:rPr lang="ru-RU" sz="1800" baseline="0" dirty="0" smtClean="0"/>
                        <a:t> рублей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Источник финансирования</a:t>
                      </a:r>
                      <a:endParaRPr lang="x-none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562980">
                <a:tc>
                  <a:txBody>
                    <a:bodyPr/>
                    <a:lstStyle/>
                    <a:p>
                      <a:r>
                        <a:rPr lang="ru-RU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Газоснабжение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газопровод высокого давления 0,6 МПа, ШРП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 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средства инвестора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3358192"/>
                  </a:ext>
                </a:extLst>
              </a:tr>
              <a:tr h="32170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Энергоснабжение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 требуется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5642625"/>
                  </a:ext>
                </a:extLst>
              </a:tr>
              <a:tr h="32170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Теплоснабжение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 требуется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5315579"/>
                  </a:ext>
                </a:extLst>
              </a:tr>
              <a:tr h="32170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Водоснабжение 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 требуется</a:t>
                      </a:r>
                      <a:endParaRPr lang="x-non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3679041"/>
                  </a:ext>
                </a:extLst>
              </a:tr>
              <a:tr h="32170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Водоотведение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dirty="0" smtClean="0"/>
                        <a:t>не</a:t>
                      </a:r>
                      <a:r>
                        <a:rPr lang="ru-RU" sz="1800" baseline="0" dirty="0" smtClean="0"/>
                        <a:t> требуется</a:t>
                      </a:r>
                      <a:endParaRPr lang="x-non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5805095"/>
                  </a:ext>
                </a:extLst>
              </a:tr>
              <a:tr h="385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ИТОГО инфраструктурные затраты:</a:t>
                      </a:r>
                      <a:endParaRPr lang="x-none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1047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67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95" y="2337"/>
            <a:ext cx="7888405" cy="6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169DFC-3399-435B-81BA-FE48CE59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39221"/>
            <a:ext cx="4599296" cy="14193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100" b="1" dirty="0"/>
              <a:t>Инвестиционные </a:t>
            </a:r>
            <a:r>
              <a:rPr lang="ru-RU" sz="4100" b="1" dirty="0" smtClean="0"/>
              <a:t>площадки города</a:t>
            </a:r>
            <a:r>
              <a:rPr lang="ru-RU" sz="4100" b="1" dirty="0"/>
              <a:t> </a:t>
            </a:r>
            <a:r>
              <a:rPr lang="ru-RU" sz="4100" b="1" dirty="0" smtClean="0"/>
              <a:t>Новополоцка</a:t>
            </a:r>
            <a:endParaRPr lang="x-none" sz="41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4DAFBDD-3093-4540-9E24-58FE52A9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66" y="1160059"/>
            <a:ext cx="2108667" cy="4694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Схема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города</a:t>
            </a:r>
            <a:endParaRPr lang="x-none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37796"/>
            <a:ext cx="4334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 Участок №1 сектор №15 СЭЗ «Витебск»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2.  Участок №2 сектор №15 СЭЗ «Витебск»</a:t>
            </a:r>
          </a:p>
          <a:p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7694761" y="491705"/>
            <a:ext cx="457200" cy="4572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9586821" y="4169433"/>
            <a:ext cx="457200" cy="4572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4" descr="ÐÐµÑÐ±[d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114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946" y="213727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Количество </a:t>
            </a:r>
            <a:r>
              <a:rPr lang="ru-RU" dirty="0" smtClean="0"/>
              <a:t>площадок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территории </a:t>
            </a:r>
            <a:r>
              <a:rPr lang="ru-RU" dirty="0" smtClean="0"/>
              <a:t>города:</a:t>
            </a:r>
          </a:p>
          <a:p>
            <a:pPr algn="ctr"/>
            <a:r>
              <a:rPr lang="ru-RU" dirty="0" err="1"/>
              <a:t>гринфилд</a:t>
            </a:r>
            <a:r>
              <a:rPr lang="ru-RU" dirty="0"/>
              <a:t> – </a:t>
            </a:r>
            <a:r>
              <a:rPr lang="ru-RU" dirty="0" smtClean="0"/>
              <a:t>1, </a:t>
            </a:r>
            <a:r>
              <a:rPr lang="ru-RU" dirty="0" err="1" smtClean="0"/>
              <a:t>браунфилд</a:t>
            </a:r>
            <a:r>
              <a:rPr lang="ru-RU" dirty="0" smtClean="0"/>
              <a:t> – 1 </a:t>
            </a:r>
            <a:br>
              <a:rPr lang="ru-RU" dirty="0" smtClean="0"/>
            </a:br>
            <a:r>
              <a:rPr lang="ru-RU" dirty="0" smtClean="0"/>
              <a:t>площадь </a:t>
            </a:r>
            <a:r>
              <a:rPr lang="ru-RU" dirty="0"/>
              <a:t>– </a:t>
            </a:r>
            <a:r>
              <a:rPr lang="ru-RU" dirty="0" smtClean="0"/>
              <a:t>65,2 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16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4" y="457200"/>
            <a:ext cx="12007970" cy="530225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/>
              <a:t>Площадка №1 </a:t>
            </a:r>
            <a:r>
              <a:rPr lang="ru-RU" sz="3800" b="1" dirty="0" smtClean="0"/>
              <a:t>– участок </a:t>
            </a:r>
            <a:r>
              <a:rPr lang="ru-RU" sz="3800" b="1" dirty="0"/>
              <a:t>№1 сектор №15 СЭЗ «Витебск</a:t>
            </a:r>
            <a:r>
              <a:rPr lang="ru-RU" sz="3800" b="1" dirty="0" smtClean="0"/>
              <a:t>»</a:t>
            </a:r>
            <a:endParaRPr lang="x-none" sz="3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/>
              <a:t>Схема площадки</a:t>
            </a:r>
            <a:endParaRPr lang="x-none" sz="1400" i="1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4952783" cy="4873624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800" dirty="0"/>
              <a:t>Общая </a:t>
            </a:r>
            <a:r>
              <a:rPr lang="ru-RU" sz="1800" dirty="0" smtClean="0"/>
              <a:t>информация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Предложения для инвестора: 4 свободных земельных участка </a:t>
            </a:r>
          </a:p>
          <a:p>
            <a:pPr algn="ctr"/>
            <a:r>
              <a:rPr lang="ru-RU" dirty="0" smtClean="0"/>
              <a:t>Адрес</a:t>
            </a:r>
            <a:r>
              <a:rPr lang="ru-RU" dirty="0"/>
              <a:t>: </a:t>
            </a:r>
            <a:r>
              <a:rPr lang="ru-RU" dirty="0" smtClean="0"/>
              <a:t>Витебская область, г. Новополоцк, микрорайон Боровуха</a:t>
            </a:r>
            <a:endParaRPr lang="ru-RU" dirty="0"/>
          </a:p>
          <a:p>
            <a:pPr algn="just"/>
            <a:r>
              <a:rPr lang="ru-RU" dirty="0"/>
              <a:t>Площадь</a:t>
            </a:r>
            <a:r>
              <a:rPr lang="ru-RU" dirty="0" smtClean="0"/>
              <a:t>: 36,5 га</a:t>
            </a:r>
          </a:p>
          <a:p>
            <a:r>
              <a:rPr lang="ru-RU" dirty="0" smtClean="0"/>
              <a:t>Землепользователь:</a:t>
            </a:r>
          </a:p>
          <a:p>
            <a:r>
              <a:rPr lang="ru-RU" dirty="0" smtClean="0"/>
              <a:t>по свободным участкам: не имеется</a:t>
            </a:r>
          </a:p>
          <a:p>
            <a:r>
              <a:rPr lang="ru-RU" dirty="0" smtClean="0"/>
              <a:t>по земельным участкам для содержания и обслуживания объектов недвижимости: Новополоцкое КУП «ЖРЭО»</a:t>
            </a:r>
          </a:p>
          <a:p>
            <a:r>
              <a:rPr lang="ru-RU" dirty="0" smtClean="0"/>
              <a:t>Балансодержатель</a:t>
            </a:r>
            <a:r>
              <a:rPr lang="ru-RU" dirty="0"/>
              <a:t>: </a:t>
            </a:r>
            <a:r>
              <a:rPr lang="ru-RU" dirty="0" smtClean="0"/>
              <a:t>Новополоцкое КУП «ЖРЭО»</a:t>
            </a:r>
          </a:p>
          <a:p>
            <a:r>
              <a:rPr lang="ru-RU" dirty="0" smtClean="0"/>
              <a:t>Форма </a:t>
            </a:r>
            <a:r>
              <a:rPr lang="ru-RU" dirty="0"/>
              <a:t>собственности</a:t>
            </a:r>
            <a:r>
              <a:rPr lang="ru-RU" dirty="0" smtClean="0"/>
              <a:t>: коммунальная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правоустанавливающих документов на участок: </a:t>
            </a:r>
            <a:r>
              <a:rPr lang="ru-RU" dirty="0" smtClean="0"/>
              <a:t>на объекты недвижимости и на участки для их содержания и обслуживания – имеются</a:t>
            </a:r>
          </a:p>
          <a:p>
            <a:r>
              <a:rPr lang="ru-RU" dirty="0" smtClean="0"/>
              <a:t>Правовой </a:t>
            </a:r>
            <a:r>
              <a:rPr lang="ru-RU" dirty="0"/>
              <a:t>режим: </a:t>
            </a:r>
            <a:r>
              <a:rPr lang="ru-RU" dirty="0" smtClean="0"/>
              <a:t>СЭЗ «Витебск» </a:t>
            </a:r>
          </a:p>
          <a:p>
            <a:r>
              <a:rPr lang="ru-RU" dirty="0" smtClean="0"/>
              <a:t>Категория </a:t>
            </a:r>
            <a:r>
              <a:rPr lang="ru-RU" dirty="0"/>
              <a:t>земель</a:t>
            </a:r>
            <a:r>
              <a:rPr lang="ru-RU" dirty="0" smtClean="0"/>
              <a:t>: земли города</a:t>
            </a:r>
            <a:endParaRPr lang="ru-RU" dirty="0"/>
          </a:p>
          <a:p>
            <a:pPr algn="just"/>
            <a:r>
              <a:rPr lang="ru-RU" dirty="0"/>
              <a:t>Наличие объектов </a:t>
            </a:r>
            <a:r>
              <a:rPr lang="ru-RU" dirty="0" smtClean="0"/>
              <a:t>недвижимости: 2 не эксплуатируемых здания </a:t>
            </a:r>
            <a:endParaRPr lang="ru-RU" dirty="0"/>
          </a:p>
          <a:p>
            <a:r>
              <a:rPr lang="ru-RU" dirty="0"/>
              <a:t>Наличие правоустанавливающих документов на объекты недвижимости: </a:t>
            </a:r>
            <a:r>
              <a:rPr lang="ru-RU" dirty="0" smtClean="0"/>
              <a:t>имеются</a:t>
            </a:r>
            <a:endParaRPr lang="x-none" dirty="0"/>
          </a:p>
        </p:txBody>
      </p:sp>
      <p:pic>
        <p:nvPicPr>
          <p:cNvPr id="2051" name="Picture 3" descr="F:\Индустриальные площадки\ЗАЩИТА\sektor-15_1.png"/>
          <p:cNvPicPr>
            <a:picLocks noChangeAspect="1" noChangeArrowheads="1"/>
          </p:cNvPicPr>
          <p:nvPr/>
        </p:nvPicPr>
        <p:blipFill>
          <a:blip r:embed="rId3" cstate="print"/>
          <a:srcRect r="13397"/>
          <a:stretch>
            <a:fillRect/>
          </a:stretch>
        </p:blipFill>
        <p:spPr bwMode="auto">
          <a:xfrm>
            <a:off x="300016" y="1525592"/>
            <a:ext cx="5988241" cy="43828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86271" y="6193767"/>
            <a:ext cx="540923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i="1" dirty="0">
                <a:solidFill>
                  <a:prstClr val="black"/>
                </a:solidFill>
              </a:rPr>
              <a:t>Растительность – древесно-кустарниковая. Рельеф – равнинный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321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ru-RU" dirty="0"/>
              <a:t>Фактическая инфраструктура</a:t>
            </a:r>
            <a:endParaRPr lang="x-none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B89CAAC-4D70-4925-B9F4-D22BBF4BC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147314"/>
            <a:ext cx="6818185" cy="53742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Инженерные коммуникации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sz="1800" dirty="0" smtClean="0"/>
              <a:t>электросети: частично на участке и в непосредственной близости (мощностью от 50 до 200 </a:t>
            </a:r>
            <a:r>
              <a:rPr lang="ru-RU" sz="1800" dirty="0" err="1" smtClean="0"/>
              <a:t>кВа</a:t>
            </a:r>
            <a:r>
              <a:rPr lang="ru-RU" sz="1800" dirty="0" smtClean="0"/>
              <a:t>, удаленность от 0,1 до 0,65 км); </a:t>
            </a:r>
          </a:p>
          <a:p>
            <a:r>
              <a:rPr lang="ru-RU" sz="1800" dirty="0" smtClean="0"/>
              <a:t>водоснабжение: на участке (центральное питьевое/Ø150 </a:t>
            </a:r>
            <a:r>
              <a:rPr lang="ru-RU" sz="1800" dirty="0" err="1" smtClean="0"/>
              <a:t>чуг</a:t>
            </a:r>
            <a:r>
              <a:rPr lang="ru-RU" sz="1800" dirty="0" smtClean="0"/>
              <a:t>., год ввода – 1985, износ – 62,9%);</a:t>
            </a:r>
          </a:p>
          <a:p>
            <a:r>
              <a:rPr lang="ru-RU" sz="1800" dirty="0" smtClean="0"/>
              <a:t>водоотведение: в непосредственной близости – 700 м (центральное/Ø500 </a:t>
            </a:r>
            <a:r>
              <a:rPr lang="ru-RU" sz="1800" dirty="0" err="1" smtClean="0"/>
              <a:t>чуг</a:t>
            </a:r>
            <a:r>
              <a:rPr lang="ru-RU" sz="1800" dirty="0" smtClean="0"/>
              <a:t>., год ввода – 1967, износ – 110%);</a:t>
            </a:r>
          </a:p>
          <a:p>
            <a:r>
              <a:rPr lang="ru-RU" sz="1800" dirty="0" smtClean="0"/>
              <a:t>газопроводы: в непосредственной близости (удаленность – 4 км, мощность – 1,2 МПа, диаметр 219 мм, =5000м</a:t>
            </a:r>
            <a:r>
              <a:rPr lang="ru-RU" sz="1800" baseline="30000" dirty="0" smtClean="0"/>
              <a:t>3</a:t>
            </a:r>
            <a:r>
              <a:rPr lang="ru-RU" sz="1800" dirty="0" smtClean="0"/>
              <a:t>/ч, год ввода – 2002, износ – 50 %);</a:t>
            </a:r>
          </a:p>
          <a:p>
            <a:r>
              <a:rPr lang="ru-RU" sz="1800" dirty="0" smtClean="0"/>
              <a:t>теплосети: в непосредственной близости (котельная, мощность 28,9 Гкал/час, год ввода – 1997, износ – 100%, в 2014 году проведена модернизация (установлено дополнительно 2 котла на щепе);</a:t>
            </a:r>
          </a:p>
          <a:p>
            <a:r>
              <a:rPr lang="ru-RU" sz="1800" dirty="0" smtClean="0"/>
              <a:t>телекоммуникации: не имеется (удаленность 500-900 м).</a:t>
            </a:r>
          </a:p>
          <a:p>
            <a:pPr marL="0" indent="0">
              <a:buNone/>
            </a:pPr>
            <a:endParaRPr lang="x-none" sz="1400" i="1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3826" y="1138687"/>
            <a:ext cx="4553421" cy="536563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Транспортная </a:t>
            </a:r>
            <a:r>
              <a:rPr lang="ru-RU" i="1" dirty="0" smtClean="0"/>
              <a:t>инфраструктура</a:t>
            </a:r>
          </a:p>
          <a:p>
            <a:pPr marL="0" indent="0">
              <a:buNone/>
            </a:pPr>
            <a:endParaRPr lang="ru-RU" sz="1400" i="1" dirty="0" smtClean="0"/>
          </a:p>
          <a:p>
            <a:r>
              <a:rPr lang="ru-RU" sz="1800" dirty="0" smtClean="0"/>
              <a:t>автомобильная дорога Р-20: удаленность – 1,5 км;</a:t>
            </a:r>
          </a:p>
          <a:p>
            <a:r>
              <a:rPr lang="ru-RU" sz="1800" dirty="0" smtClean="0"/>
              <a:t>железная дорога (станция </a:t>
            </a:r>
            <a:r>
              <a:rPr lang="ru-RU" sz="1800" dirty="0" err="1" smtClean="0"/>
              <a:t>Боровуха</a:t>
            </a:r>
            <a:r>
              <a:rPr lang="ru-RU" sz="1800" dirty="0" smtClean="0"/>
              <a:t>): удаленность 1,8 км.</a:t>
            </a:r>
          </a:p>
          <a:p>
            <a:pPr marL="0" indent="0">
              <a:buNone/>
            </a:pPr>
            <a:endParaRPr lang="x-none" sz="1400" i="1" dirty="0"/>
          </a:p>
        </p:txBody>
      </p:sp>
    </p:spTree>
    <p:extLst>
      <p:ext uri="{BB962C8B-B14F-4D97-AF65-F5344CB8AC3E}">
        <p14:creationId xmlns:p14="http://schemas.microsoft.com/office/powerpoint/2010/main" val="58419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67" y="258793"/>
            <a:ext cx="10787617" cy="530225"/>
          </a:xfrm>
        </p:spPr>
        <p:txBody>
          <a:bodyPr>
            <a:noAutofit/>
          </a:bodyPr>
          <a:lstStyle/>
          <a:p>
            <a:r>
              <a:rPr lang="ru-RU" sz="4400" dirty="0" smtClean="0"/>
              <a:t>Ограничения и обременения</a:t>
            </a:r>
            <a:endParaRPr lang="x-none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045" y="872673"/>
            <a:ext cx="11611155" cy="5719314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5900" dirty="0"/>
              <a:t>Общая </a:t>
            </a:r>
            <a:r>
              <a:rPr lang="ru-RU" sz="5900" dirty="0" smtClean="0"/>
              <a:t>информация</a:t>
            </a:r>
          </a:p>
          <a:p>
            <a:pPr marL="285750" indent="-285750" algn="just">
              <a:buFontTx/>
              <a:buChar char="-"/>
            </a:pPr>
            <a:r>
              <a:rPr lang="ru-RU" sz="2900" dirty="0" smtClean="0"/>
              <a:t>Санитарная зона: 50 м</a:t>
            </a:r>
            <a:endParaRPr lang="ru-RU" sz="2900" dirty="0"/>
          </a:p>
          <a:p>
            <a:pPr marL="285750" indent="-285750" algn="just">
              <a:buFontTx/>
              <a:buChar char="-"/>
            </a:pPr>
            <a:r>
              <a:rPr lang="ru-RU" sz="2900" dirty="0" smtClean="0"/>
              <a:t>Экологическая зона:  нет</a:t>
            </a:r>
            <a:endParaRPr lang="ru-RU" sz="2900" dirty="0"/>
          </a:p>
          <a:p>
            <a:pPr marL="285750" indent="-285750" algn="just">
              <a:buFontTx/>
              <a:buChar char="-"/>
            </a:pPr>
            <a:r>
              <a:rPr lang="ru-RU" sz="2900" dirty="0" smtClean="0"/>
              <a:t>На </a:t>
            </a:r>
            <a:r>
              <a:rPr lang="ru-RU" sz="2900" dirty="0"/>
              <a:t>свободных земельных участках возможно размещение объектов:</a:t>
            </a:r>
          </a:p>
          <a:p>
            <a:pPr algn="just"/>
            <a:r>
              <a:rPr lang="ru-RU" sz="2900" dirty="0" smtClean="0"/>
              <a:t>       1</a:t>
            </a:r>
            <a:r>
              <a:rPr lang="ru-RU" sz="2900" dirty="0"/>
              <a:t>. для которых не устанавливается санитарно-защитная зона;</a:t>
            </a:r>
          </a:p>
          <a:p>
            <a:pPr algn="just"/>
            <a:r>
              <a:rPr lang="ru-RU" sz="2900" dirty="0"/>
              <a:t> </a:t>
            </a:r>
            <a:r>
              <a:rPr lang="ru-RU" sz="2900" dirty="0" smtClean="0"/>
              <a:t>      2</a:t>
            </a:r>
            <a:r>
              <a:rPr lang="ru-RU" sz="2900" dirty="0"/>
              <a:t>. имеющих базовую или расчетную санитарно-защитную зону не более 50 м, позволяющую обеспечить ее соблюдение, например по пунктам Специфических санитарно-эпидемиологических требований: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сельское хозяйство, охота и лесное хозяйство (п.32-35);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обрабатывающая промышленность, производство химических продуктов (п. 203-208);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металлургическое производство, производство готовых металлических изделий, машин и оборудования (п. 261-265);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обработка древесины и производства изделий из дерева (п. 277-283);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текстильное и швейное производство. Производство кожи и изделий из кожи. Производство обуви (п. 301-313);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обработка животных продуктов (п. 330-331);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производство пищевых продуктов (п. 360-379);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транспортная деятельность, строительство и связь. Предоставление коммунальных услуг, торговля, ремонт автомобилей</a:t>
            </a:r>
          </a:p>
          <a:p>
            <a:pPr algn="just"/>
            <a:r>
              <a:rPr lang="ru-RU" sz="2900" dirty="0"/>
              <a:t>(п. 433-442);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склады, причалы и места перегрузки и хранения грузов, места производства фумигации грузов и судов, газовой дезинфекции, дератизации и дезинсекции (п. 472-477).</a:t>
            </a:r>
          </a:p>
        </p:txBody>
      </p:sp>
    </p:spTree>
    <p:extLst>
      <p:ext uri="{BB962C8B-B14F-4D97-AF65-F5344CB8AC3E}">
        <p14:creationId xmlns:p14="http://schemas.microsoft.com/office/powerpoint/2010/main" val="2641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39"/>
            <a:ext cx="10515600" cy="771217"/>
          </a:xfrm>
        </p:spPr>
        <p:txBody>
          <a:bodyPr>
            <a:normAutofit/>
          </a:bodyPr>
          <a:lstStyle/>
          <a:p>
            <a:r>
              <a:rPr lang="ru-RU" dirty="0"/>
              <a:t>Финансовый блок</a:t>
            </a:r>
            <a:endParaRPr lang="x-none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121430"/>
              </p:ext>
            </p:extLst>
          </p:nvPr>
        </p:nvGraphicFramePr>
        <p:xfrm>
          <a:off x="236925" y="916095"/>
          <a:ext cx="11835441" cy="57640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8356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4773342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3387246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3036497">
                  <a:extLst>
                    <a:ext uri="{9D8B030D-6E8A-4147-A177-3AD203B41FA5}">
                      <a16:colId xmlns="" xmlns:a16="http://schemas.microsoft.com/office/drawing/2014/main" val="1056176011"/>
                    </a:ext>
                  </a:extLst>
                </a:gridCol>
              </a:tblGrid>
              <a:tr h="38415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Критерий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Стоимость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Источник финансирования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550275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отведения земельного участка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~ </a:t>
                      </a:r>
                      <a:r>
                        <a:rPr lang="ru-RU" dirty="0" smtClean="0"/>
                        <a:t>2000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рублей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местный бюджет</a:t>
                      </a:r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3358192"/>
                  </a:ext>
                </a:extLst>
              </a:tr>
              <a:tr h="1026544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Изготовление градостроительного</a:t>
                      </a:r>
                      <a:r>
                        <a:rPr lang="ru-RU" baseline="0" dirty="0" smtClean="0"/>
                        <a:t> паспорта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соответствии с проектом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местный бюджет, с последующим возмещением затрат инвестором</a:t>
                      </a:r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3679041"/>
                  </a:ext>
                </a:extLst>
              </a:tr>
              <a:tr h="1035169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Удаление объектов растительного мира и осуществление компенсационных посадок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соответствии с разработанной проектно-сметной документацией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инвестора</a:t>
                      </a:r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5805095"/>
                  </a:ext>
                </a:extLst>
              </a:tr>
              <a:tr h="187193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Вынос инженерной инфраструктуры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(для свободного земельного участка 1,8 га) </a:t>
                      </a:r>
                      <a:endParaRPr lang="x-non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определяется</a:t>
                      </a:r>
                      <a:r>
                        <a:rPr lang="ru-RU" baseline="0" dirty="0" smtClean="0"/>
                        <a:t> проектом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возможность финансирования при включении в государственную программу (формирует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РУП «Витебскэнерго»)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7937752"/>
                  </a:ext>
                </a:extLst>
              </a:tr>
              <a:tr h="38415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/>
                        <a:t>ИТОГО организационные затраты:</a:t>
                      </a:r>
                      <a:endParaRPr lang="x-non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 рублей + определенные проектом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279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67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542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Финансовый блок: подведение </a:t>
            </a:r>
            <a:r>
              <a:rPr lang="ru-RU" sz="3200" dirty="0" smtClean="0"/>
              <a:t>инфраструктуры до последней мили</a:t>
            </a:r>
            <a:endParaRPr lang="x-none" sz="3200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1549039"/>
              </p:ext>
            </p:extLst>
          </p:nvPr>
        </p:nvGraphicFramePr>
        <p:xfrm>
          <a:off x="399424" y="601441"/>
          <a:ext cx="11300603" cy="619737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0362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2398836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4720857"/>
                <a:gridCol w="1573618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2066930">
                  <a:extLst>
                    <a:ext uri="{9D8B030D-6E8A-4147-A177-3AD203B41FA5}">
                      <a16:colId xmlns="" xmlns:a16="http://schemas.microsoft.com/office/drawing/2014/main" val="2598786781"/>
                    </a:ext>
                  </a:extLst>
                </a:gridCol>
              </a:tblGrid>
              <a:tr h="49371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/>
                        <a:t>№ п/п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/>
                        <a:t>Критерий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Необходимые сооружения и коммуникации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Стоимость,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тыс.</a:t>
                      </a:r>
                      <a:r>
                        <a:rPr lang="ru-RU" sz="1600" baseline="0" dirty="0" smtClean="0"/>
                        <a:t> рублей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Источник финансирования</a:t>
                      </a:r>
                      <a:endParaRPr lang="x-none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464277"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Газоснабжение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газопровод высокого давления 1,2 МПа, ШРП, газопровод высокого давления 0,6 Мпа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800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средства инвестора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3358192"/>
                  </a:ext>
                </a:extLst>
              </a:tr>
              <a:tr h="105073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Энергоснабжение</a:t>
                      </a:r>
                    </a:p>
                    <a:p>
                      <a:r>
                        <a:rPr lang="ru-RU" sz="1600" dirty="0" smtClean="0"/>
                        <a:t>участок 1,8 га</a:t>
                      </a:r>
                    </a:p>
                    <a:p>
                      <a:r>
                        <a:rPr lang="ru-RU" sz="1600" dirty="0" smtClean="0"/>
                        <a:t>участок 2,0 га</a:t>
                      </a:r>
                    </a:p>
                    <a:p>
                      <a:r>
                        <a:rPr lang="ru-RU" sz="1600" dirty="0" smtClean="0"/>
                        <a:t>участок 3,1 га</a:t>
                      </a:r>
                    </a:p>
                    <a:p>
                      <a:r>
                        <a:rPr lang="ru-RU" sz="1600" dirty="0" smtClean="0"/>
                        <a:t>участок 0,61 га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строительство ЛЭП 0,4кВ  по расчету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4,5</a:t>
                      </a:r>
                    </a:p>
                    <a:p>
                      <a:pPr algn="ctr"/>
                      <a:r>
                        <a:rPr lang="ru-RU" sz="1600" dirty="0" smtClean="0"/>
                        <a:t>30,0</a:t>
                      </a:r>
                    </a:p>
                    <a:p>
                      <a:pPr algn="ctr"/>
                      <a:r>
                        <a:rPr lang="ru-RU" sz="1600" dirty="0" smtClean="0"/>
                        <a:t>28,0</a:t>
                      </a:r>
                    </a:p>
                    <a:p>
                      <a:pPr algn="ctr"/>
                      <a:r>
                        <a:rPr lang="ru-RU" sz="1600" dirty="0" smtClean="0"/>
                        <a:t>7,0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средства инвестора</a:t>
                      </a:r>
                      <a:endParaRPr lang="x-none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5642625"/>
                  </a:ext>
                </a:extLst>
              </a:tr>
              <a:tr h="12462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Теплоснабжение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участок 1,8 га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участок 2,0 га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участок 3,1 га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участок 0,61 га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строительство собственной котельной (с использованием местных видов топлива или электроэнергии), прокладка трубопровода по расчету (для подключения к существующей котельной)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dirty="0" smtClean="0"/>
                        <a:t>прокладка</a:t>
                      </a:r>
                      <a:r>
                        <a:rPr lang="ru-RU" sz="1200" baseline="0" dirty="0" smtClean="0"/>
                        <a:t> трубопровода: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600" dirty="0" smtClean="0"/>
                        <a:t>640</a:t>
                      </a:r>
                    </a:p>
                    <a:p>
                      <a:pPr algn="ctr"/>
                      <a:r>
                        <a:rPr lang="ru-RU" sz="1600" dirty="0" smtClean="0"/>
                        <a:t>1280</a:t>
                      </a:r>
                    </a:p>
                    <a:p>
                      <a:pPr algn="ctr"/>
                      <a:r>
                        <a:rPr lang="ru-RU" sz="1600" dirty="0" smtClean="0"/>
                        <a:t>1120</a:t>
                      </a:r>
                    </a:p>
                    <a:p>
                      <a:pPr algn="ctr"/>
                      <a:r>
                        <a:rPr lang="ru-RU" sz="1600" dirty="0" smtClean="0"/>
                        <a:t>480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средства инвестора</a:t>
                      </a:r>
                      <a:endParaRPr lang="x-none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5315579"/>
                  </a:ext>
                </a:extLst>
              </a:tr>
              <a:tr h="35537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Водоснабжение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сеть водоснабжения, ПЭ, диаметром по расчету</a:t>
                      </a:r>
                      <a:endParaRPr lang="x-non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250</a:t>
                      </a:r>
                      <a:endParaRPr lang="x-non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средства инвестора</a:t>
                      </a:r>
                      <a:endParaRPr lang="x-none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3679041"/>
                  </a:ext>
                </a:extLst>
              </a:tr>
              <a:tr h="7933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Водоотведение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1. сеть водоотведения, ПВХ диаметром по расчету;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2. в зависимости от вида сточных вод возможна реконструкция существующей КНС</a:t>
                      </a:r>
                      <a:endParaRPr lang="x-non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340</a:t>
                      </a:r>
                      <a:endParaRPr lang="x-non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средства инвестора</a:t>
                      </a:r>
                      <a:endParaRPr lang="x-none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5805095"/>
                  </a:ext>
                </a:extLst>
              </a:tr>
              <a:tr h="73306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/>
                        <a:t>ИТОГО инфраструктурные затраты</a:t>
                      </a:r>
                      <a:r>
                        <a:rPr lang="ru-RU" sz="1600" i="1" dirty="0" smtClean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            участок 1,8 га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            участок 2,0 га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            участок 3,1 га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            участок 0,61 га</a:t>
                      </a:r>
                      <a:endParaRPr lang="x-none" sz="16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6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2034,5</a:t>
                      </a:r>
                    </a:p>
                    <a:p>
                      <a:pPr algn="ctr"/>
                      <a:r>
                        <a:rPr lang="ru-RU" sz="1600" dirty="0" smtClean="0"/>
                        <a:t>2700</a:t>
                      </a:r>
                    </a:p>
                    <a:p>
                      <a:pPr algn="ctr"/>
                      <a:r>
                        <a:rPr lang="ru-RU" sz="1600" dirty="0" smtClean="0"/>
                        <a:t>2538</a:t>
                      </a:r>
                    </a:p>
                    <a:p>
                      <a:pPr algn="ctr"/>
                      <a:r>
                        <a:rPr lang="ru-RU" sz="1600" dirty="0" smtClean="0"/>
                        <a:t>1877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1047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60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457200"/>
            <a:ext cx="11524890" cy="530225"/>
          </a:xfrm>
        </p:spPr>
        <p:txBody>
          <a:bodyPr>
            <a:noAutofit/>
          </a:bodyPr>
          <a:lstStyle/>
          <a:p>
            <a:r>
              <a:rPr lang="ru-RU" sz="3800" b="1" dirty="0"/>
              <a:t>Площадка №2 – участок №2 сектор №15 СЭЗ «Витебск»</a:t>
            </a:r>
            <a:endParaRPr lang="x-none" sz="3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380254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/>
              <a:t>Схема площадки</a:t>
            </a:r>
            <a:endParaRPr lang="x-none" sz="1400" i="1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05600" y="1182733"/>
            <a:ext cx="5345502" cy="5519991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3400" dirty="0"/>
              <a:t>Общая </a:t>
            </a:r>
            <a:r>
              <a:rPr lang="ru-RU" sz="3400" dirty="0" smtClean="0"/>
              <a:t>информация</a:t>
            </a:r>
          </a:p>
          <a:p>
            <a:pPr lvl="0" algn="ctr"/>
            <a:endParaRPr lang="ru-RU" sz="2900" b="1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2900" b="1" dirty="0" smtClean="0">
                <a:solidFill>
                  <a:srgbClr val="C00000"/>
                </a:solidFill>
              </a:rPr>
              <a:t>Предложения </a:t>
            </a:r>
            <a:r>
              <a:rPr lang="ru-RU" sz="2900" b="1" dirty="0">
                <a:solidFill>
                  <a:srgbClr val="C00000"/>
                </a:solidFill>
              </a:rPr>
              <a:t>для инвестора</a:t>
            </a:r>
            <a:r>
              <a:rPr lang="ru-RU" sz="2900" b="1" dirty="0" smtClean="0">
                <a:solidFill>
                  <a:srgbClr val="C00000"/>
                </a:solidFill>
              </a:rPr>
              <a:t>: 6 объектов недвижимости</a:t>
            </a:r>
            <a:br>
              <a:rPr lang="ru-RU" sz="2900" b="1" dirty="0" smtClean="0">
                <a:solidFill>
                  <a:srgbClr val="C00000"/>
                </a:solidFill>
              </a:rPr>
            </a:br>
            <a:r>
              <a:rPr lang="ru-RU" sz="2900" b="1" dirty="0" smtClean="0">
                <a:solidFill>
                  <a:srgbClr val="C00000"/>
                </a:solidFill>
              </a:rPr>
              <a:t>(частично не используемых)</a:t>
            </a:r>
            <a:endParaRPr lang="ru-RU" sz="2900" b="1" dirty="0">
              <a:solidFill>
                <a:srgbClr val="C00000"/>
              </a:solidFill>
            </a:endParaRPr>
          </a:p>
          <a:p>
            <a:pPr algn="just"/>
            <a:r>
              <a:rPr lang="ru-RU" sz="2900" dirty="0" smtClean="0"/>
              <a:t>Адрес</a:t>
            </a:r>
            <a:r>
              <a:rPr lang="ru-RU" sz="2900" dirty="0"/>
              <a:t>: </a:t>
            </a:r>
            <a:r>
              <a:rPr lang="ru-RU" sz="2900" dirty="0" smtClean="0"/>
              <a:t>Витебская область, г. Новополоцк, ул. Молодежная, 166</a:t>
            </a:r>
            <a:endParaRPr lang="ru-RU" sz="2900" dirty="0"/>
          </a:p>
          <a:p>
            <a:pPr algn="just"/>
            <a:r>
              <a:rPr lang="ru-RU" sz="2900" dirty="0"/>
              <a:t>Площадь</a:t>
            </a:r>
            <a:r>
              <a:rPr lang="ru-RU" sz="2900" dirty="0" smtClean="0"/>
              <a:t>: 28,8 га</a:t>
            </a:r>
          </a:p>
          <a:p>
            <a:r>
              <a:rPr lang="ru-RU" sz="2900" dirty="0" smtClean="0"/>
              <a:t>Землепользователь:</a:t>
            </a:r>
          </a:p>
          <a:p>
            <a:r>
              <a:rPr lang="ru-RU" sz="2900" dirty="0" smtClean="0"/>
              <a:t>по земельным участкам для содержания и обслуживания объектов недвижимости: ОАО «Измеритель»</a:t>
            </a:r>
          </a:p>
          <a:p>
            <a:r>
              <a:rPr lang="ru-RU" sz="2900" dirty="0" smtClean="0"/>
              <a:t>Балансодержатель</a:t>
            </a:r>
            <a:r>
              <a:rPr lang="ru-RU" sz="2900" dirty="0"/>
              <a:t>: </a:t>
            </a:r>
            <a:r>
              <a:rPr lang="ru-RU" sz="2900" dirty="0" smtClean="0"/>
              <a:t>ОАО «Измеритель»</a:t>
            </a:r>
          </a:p>
          <a:p>
            <a:r>
              <a:rPr lang="ru-RU" sz="2900" dirty="0" smtClean="0"/>
              <a:t>Форма </a:t>
            </a:r>
            <a:r>
              <a:rPr lang="ru-RU" sz="2900" dirty="0"/>
              <a:t>собственности</a:t>
            </a:r>
            <a:r>
              <a:rPr lang="ru-RU" sz="2900" dirty="0" smtClean="0"/>
              <a:t>: республиканская</a:t>
            </a:r>
          </a:p>
          <a:p>
            <a:r>
              <a:rPr lang="ru-RU" sz="2900" dirty="0" smtClean="0"/>
              <a:t>Наличие </a:t>
            </a:r>
            <a:r>
              <a:rPr lang="ru-RU" sz="2900" dirty="0"/>
              <a:t>правоустанавливающих документов на участок: 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на </a:t>
            </a:r>
            <a:r>
              <a:rPr lang="ru-RU" sz="2900" dirty="0"/>
              <a:t>объекты недвижимости и на участки для их содержания и обслуживания – имеются </a:t>
            </a:r>
            <a:endParaRPr lang="ru-RU" sz="2900" dirty="0" smtClean="0"/>
          </a:p>
          <a:p>
            <a:r>
              <a:rPr lang="ru-RU" sz="2900" dirty="0" smtClean="0"/>
              <a:t>Правовой </a:t>
            </a:r>
            <a:r>
              <a:rPr lang="ru-RU" sz="2900" dirty="0"/>
              <a:t>режим: </a:t>
            </a:r>
            <a:r>
              <a:rPr lang="ru-RU" sz="2900" dirty="0" smtClean="0"/>
              <a:t>СЭЗ «Витебск» </a:t>
            </a:r>
          </a:p>
          <a:p>
            <a:r>
              <a:rPr lang="ru-RU" sz="2900" dirty="0" smtClean="0"/>
              <a:t>Категория земель</a:t>
            </a:r>
            <a:r>
              <a:rPr lang="ru-RU" sz="2900" dirty="0"/>
              <a:t>: земли промышленности, транспорта, связи, энергетики, обороны и иного назначения</a:t>
            </a:r>
            <a:r>
              <a:rPr lang="ru-RU" sz="2900" dirty="0" smtClean="0"/>
              <a:t>.</a:t>
            </a:r>
          </a:p>
          <a:p>
            <a:r>
              <a:rPr lang="ru-RU" sz="2900" spc="-20" dirty="0" smtClean="0"/>
              <a:t>Наличие </a:t>
            </a:r>
            <a:r>
              <a:rPr lang="ru-RU" sz="2900" spc="-20" dirty="0"/>
              <a:t>объектов </a:t>
            </a:r>
            <a:r>
              <a:rPr lang="ru-RU" sz="2900" spc="-20" dirty="0" smtClean="0"/>
              <a:t>недвижимости: 8 (частично не эксплуатируемых ) </a:t>
            </a:r>
            <a:endParaRPr lang="ru-RU" sz="2900" spc="-20" dirty="0"/>
          </a:p>
          <a:p>
            <a:pPr lvl="0"/>
            <a:r>
              <a:rPr lang="ru-RU" sz="2900" dirty="0"/>
              <a:t>Наличие правоустанавливающих документов на объекты недвижимости: </a:t>
            </a:r>
            <a:r>
              <a:rPr lang="ru-RU" sz="2900" dirty="0" smtClean="0"/>
              <a:t>имеются </a:t>
            </a:r>
            <a:endParaRPr lang="x-non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2521" y="6218865"/>
            <a:ext cx="540923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i="1" dirty="0">
                <a:solidFill>
                  <a:prstClr val="black"/>
                </a:solidFill>
              </a:rPr>
              <a:t>Растительность – древесно-кустарниковая. Рельеф – равнинный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6" name="Picture 2" descr="Z:\КАРМАН\Безымянный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6" y="1772994"/>
            <a:ext cx="6363919" cy="407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1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53" y="0"/>
            <a:ext cx="10515600" cy="771217"/>
          </a:xfrm>
        </p:spPr>
        <p:txBody>
          <a:bodyPr>
            <a:normAutofit/>
          </a:bodyPr>
          <a:lstStyle/>
          <a:p>
            <a:r>
              <a:rPr lang="ru-RU" dirty="0"/>
              <a:t>Фактическая инфраструктура</a:t>
            </a:r>
            <a:endParaRPr lang="x-none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B89CAAC-4D70-4925-B9F4-D22BBF4BC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902" y="802257"/>
            <a:ext cx="6715363" cy="5865962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Инженерные коммуникации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sz="2400" dirty="0" smtClean="0"/>
              <a:t>электросети</a:t>
            </a:r>
            <a:r>
              <a:rPr lang="ru-RU" sz="2400" dirty="0"/>
              <a:t>: имеются: 3 км х 2 кабельные </a:t>
            </a:r>
            <a:r>
              <a:rPr lang="ru-RU" sz="2400" dirty="0" smtClean="0"/>
              <a:t>линии, мощность 15,6 МВт (свободно 13,6 МВт); </a:t>
            </a:r>
            <a:r>
              <a:rPr lang="ru-RU" sz="2400" dirty="0"/>
              <a:t>год ввода в эксплуатацию – 1978, степень износа – 80%, состояние – </a:t>
            </a:r>
            <a:r>
              <a:rPr lang="ru-RU" sz="2400" dirty="0" smtClean="0"/>
              <a:t>требуется ремонт; </a:t>
            </a:r>
            <a:endParaRPr lang="ru-RU" sz="2400" dirty="0"/>
          </a:p>
          <a:p>
            <a:r>
              <a:rPr lang="ru-RU" sz="2400" dirty="0" smtClean="0"/>
              <a:t>водоснабжение</a:t>
            </a:r>
            <a:r>
              <a:rPr lang="ru-RU" sz="2400" dirty="0"/>
              <a:t>: на участке:</a:t>
            </a:r>
          </a:p>
          <a:p>
            <a:pPr marL="0" indent="0">
              <a:buNone/>
            </a:pPr>
            <a:r>
              <a:rPr lang="ru-RU" sz="2400" dirty="0" smtClean="0"/>
              <a:t>     центральное </a:t>
            </a:r>
            <a:r>
              <a:rPr lang="ru-RU" sz="2400" dirty="0"/>
              <a:t>питьевое/Ø225 ПЭ, год ввода – 2015, износ </a:t>
            </a:r>
            <a:r>
              <a:rPr lang="ru-RU" sz="2400" dirty="0" smtClean="0"/>
              <a:t>– 23,1</a:t>
            </a:r>
            <a:r>
              <a:rPr lang="ru-RU" sz="2400" dirty="0"/>
              <a:t>%;</a:t>
            </a:r>
          </a:p>
          <a:p>
            <a:pPr marL="0" indent="0">
              <a:buNone/>
            </a:pPr>
            <a:r>
              <a:rPr lang="ru-RU" sz="2400" dirty="0" smtClean="0"/>
              <a:t>     центральное</a:t>
            </a:r>
            <a:r>
              <a:rPr lang="ru-RU" sz="2400" dirty="0"/>
              <a:t>, </a:t>
            </a:r>
            <a:r>
              <a:rPr lang="ru-RU" sz="2400" dirty="0" smtClean="0"/>
              <a:t>питьевое, </a:t>
            </a:r>
            <a:r>
              <a:rPr lang="ru-RU" sz="2400" dirty="0"/>
              <a:t>год ввода – 1987%;</a:t>
            </a:r>
          </a:p>
          <a:p>
            <a:r>
              <a:rPr lang="ru-RU" sz="2400" dirty="0"/>
              <a:t>артскважина (для технологических нужд), год ввода – 1996 (капитальный ремонт – 2003), износ – 80%;</a:t>
            </a:r>
          </a:p>
          <a:p>
            <a:r>
              <a:rPr lang="ru-RU" sz="2400" dirty="0" smtClean="0"/>
              <a:t>водоотведение</a:t>
            </a:r>
            <a:r>
              <a:rPr lang="ru-RU" sz="2400" dirty="0"/>
              <a:t>: имеется: центральное (хозяйственное </a:t>
            </a:r>
            <a:r>
              <a:rPr lang="ru-RU" sz="2400" dirty="0" smtClean="0"/>
              <a:t>ведение  </a:t>
            </a:r>
            <a:r>
              <a:rPr lang="ru-RU" sz="2400" dirty="0"/>
              <a:t>ОАО «Измеритель»), год ввода – 1987, износ – 80%. Сброс в централизованную систему городской канализации;</a:t>
            </a:r>
          </a:p>
          <a:p>
            <a:r>
              <a:rPr lang="ru-RU" sz="2400" dirty="0" smtClean="0"/>
              <a:t>газопроводы</a:t>
            </a:r>
            <a:r>
              <a:rPr lang="ru-RU" sz="2400" dirty="0"/>
              <a:t>: имеются (удаленность – 0,1 км,   мощность – 0,6 МПа, диаметр 108 мм, =1000м3/ч, год ввода – 2000, износ – 55 %);</a:t>
            </a:r>
          </a:p>
          <a:p>
            <a:r>
              <a:rPr lang="ru-RU" sz="2400" dirty="0" smtClean="0"/>
              <a:t>теплосети</a:t>
            </a:r>
            <a:r>
              <a:rPr lang="ru-RU" sz="2400" dirty="0"/>
              <a:t>: в непосредственной близости:</a:t>
            </a:r>
          </a:p>
          <a:p>
            <a:pPr marL="0" indent="0">
              <a:buNone/>
            </a:pPr>
            <a:r>
              <a:rPr lang="ru-RU" sz="2400" dirty="0" smtClean="0"/>
              <a:t>      мощность </a:t>
            </a:r>
            <a:r>
              <a:rPr lang="ru-RU" sz="2400" dirty="0"/>
              <a:t>– 11,657 Гкал, год </a:t>
            </a:r>
            <a:r>
              <a:rPr lang="ru-RU" sz="2400" dirty="0" smtClean="0"/>
              <a:t>ввода </a:t>
            </a:r>
            <a:r>
              <a:rPr lang="ru-RU" sz="2400" dirty="0"/>
              <a:t>– 1980, степень износа – 80%, удаленность – 142 м;</a:t>
            </a:r>
          </a:p>
          <a:p>
            <a:pPr marL="0" indent="0">
              <a:buNone/>
            </a:pPr>
            <a:r>
              <a:rPr lang="ru-RU" sz="2400" dirty="0" smtClean="0"/>
              <a:t>       участок </a:t>
            </a:r>
            <a:r>
              <a:rPr lang="ru-RU" sz="2400" dirty="0"/>
              <a:t>тепловой сети от ТК 50Н до ТК 64Г: Ø 630, год ввода </a:t>
            </a:r>
            <a:r>
              <a:rPr lang="ru-RU" sz="2400" dirty="0" smtClean="0"/>
              <a:t>– </a:t>
            </a:r>
            <a:r>
              <a:rPr lang="ru-RU" sz="2400" dirty="0"/>
              <a:t>1988, степень износа – 90%, удаленность – 220,9 м;</a:t>
            </a:r>
          </a:p>
          <a:p>
            <a:r>
              <a:rPr lang="ru-RU" sz="2400" dirty="0" smtClean="0"/>
              <a:t>телекоммуникации</a:t>
            </a:r>
            <a:r>
              <a:rPr lang="ru-RU" sz="2400" dirty="0"/>
              <a:t>: техническая возможность подключения к линиям связи, оптоволокну </a:t>
            </a:r>
            <a:r>
              <a:rPr lang="ru-RU" sz="2400" dirty="0" smtClean="0"/>
              <a:t>имеется</a:t>
            </a:r>
            <a:endParaRPr lang="x-none" sz="1400" i="1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7609" y="1269507"/>
            <a:ext cx="4811734" cy="4907456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Транспортная </a:t>
            </a:r>
            <a:r>
              <a:rPr lang="ru-RU" i="1" dirty="0" smtClean="0"/>
              <a:t>инфраструктура</a:t>
            </a:r>
          </a:p>
          <a:p>
            <a:pPr marL="0" indent="0">
              <a:buNone/>
            </a:pPr>
            <a:endParaRPr lang="ru-RU" sz="1400" i="1" dirty="0" smtClean="0"/>
          </a:p>
          <a:p>
            <a:r>
              <a:rPr lang="ru-RU" sz="2600" dirty="0"/>
              <a:t>автомобильная дорога Р-20: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удаленность </a:t>
            </a:r>
            <a:r>
              <a:rPr lang="ru-RU" sz="2600" dirty="0"/>
              <a:t>– 1,5 км;</a:t>
            </a:r>
          </a:p>
          <a:p>
            <a:r>
              <a:rPr lang="ru-RU" sz="2600" dirty="0" smtClean="0"/>
              <a:t>автомобильная </a:t>
            </a:r>
            <a:r>
              <a:rPr lang="ru-RU" sz="2600" dirty="0"/>
              <a:t>дорога Р-45: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удаленность </a:t>
            </a:r>
            <a:r>
              <a:rPr lang="ru-RU" sz="2600" dirty="0"/>
              <a:t>– </a:t>
            </a:r>
            <a:r>
              <a:rPr lang="ru-RU" sz="2600" dirty="0" smtClean="0"/>
              <a:t>7 </a:t>
            </a:r>
            <a:r>
              <a:rPr lang="ru-RU" sz="2600" dirty="0"/>
              <a:t>км;</a:t>
            </a:r>
          </a:p>
          <a:p>
            <a:r>
              <a:rPr lang="ru-RU" sz="2600" dirty="0" smtClean="0"/>
              <a:t>местная </a:t>
            </a:r>
            <a:r>
              <a:rPr lang="ru-RU" sz="2600" dirty="0"/>
              <a:t>дорога;</a:t>
            </a:r>
          </a:p>
          <a:p>
            <a:r>
              <a:rPr lang="ru-RU" sz="2600" dirty="0" smtClean="0"/>
              <a:t>железная </a:t>
            </a:r>
            <a:r>
              <a:rPr lang="ru-RU" sz="2600" dirty="0"/>
              <a:t>дорога (станция Новополоцк): удаленность 10 км;</a:t>
            </a:r>
          </a:p>
          <a:p>
            <a:r>
              <a:rPr lang="ru-RU" sz="2600" dirty="0" smtClean="0"/>
              <a:t>железная </a:t>
            </a:r>
            <a:r>
              <a:rPr lang="ru-RU" sz="2600" dirty="0"/>
              <a:t>дорога (станция </a:t>
            </a:r>
            <a:r>
              <a:rPr lang="ru-RU" sz="2600" dirty="0" err="1"/>
              <a:t>Ксты</a:t>
            </a:r>
            <a:r>
              <a:rPr lang="ru-RU" sz="2600" dirty="0"/>
              <a:t>): удаленность 10 </a:t>
            </a:r>
            <a:r>
              <a:rPr lang="ru-RU" sz="2600" dirty="0" smtClean="0"/>
              <a:t>км</a:t>
            </a:r>
            <a:endParaRPr lang="ru-RU" sz="2600" dirty="0"/>
          </a:p>
          <a:p>
            <a:pPr marL="0" indent="0">
              <a:buNone/>
            </a:pPr>
            <a:endParaRPr lang="x-none" sz="2600" i="1" dirty="0"/>
          </a:p>
        </p:txBody>
      </p:sp>
    </p:spTree>
    <p:extLst>
      <p:ext uri="{BB962C8B-B14F-4D97-AF65-F5344CB8AC3E}">
        <p14:creationId xmlns:p14="http://schemas.microsoft.com/office/powerpoint/2010/main" val="584198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1291</Words>
  <Application>Microsoft Office PowerPoint</Application>
  <PresentationFormat>Произвольный</PresentationFormat>
  <Paragraphs>259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Инвестиционные площадки города Новополоцка</vt:lpstr>
      <vt:lpstr>Инвестиционные площадки города Новополоцка</vt:lpstr>
      <vt:lpstr>Площадка №1 – участок №1 сектор №15 СЭЗ «Витебск»</vt:lpstr>
      <vt:lpstr>Фактическая инфраструктура</vt:lpstr>
      <vt:lpstr>Ограничения и обременения</vt:lpstr>
      <vt:lpstr>Финансовый блок</vt:lpstr>
      <vt:lpstr>Финансовый блок: подведение инфраструктуры до последней мили</vt:lpstr>
      <vt:lpstr>Площадка №2 – участок №2 сектор №15 СЭЗ «Витебск»</vt:lpstr>
      <vt:lpstr>Фактическая инфраструктура</vt:lpstr>
      <vt:lpstr>Объекты недвижимости</vt:lpstr>
      <vt:lpstr>Объекты недвижимости</vt:lpstr>
      <vt:lpstr>Ограничения и обременения</vt:lpstr>
      <vt:lpstr>Финансовый блок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RePack by Diakov</cp:lastModifiedBy>
  <cp:revision>68</cp:revision>
  <cp:lastPrinted>2022-03-17T12:07:37Z</cp:lastPrinted>
  <dcterms:created xsi:type="dcterms:W3CDTF">2022-02-28T06:52:00Z</dcterms:created>
  <dcterms:modified xsi:type="dcterms:W3CDTF">2023-05-30T11:53:15Z</dcterms:modified>
</cp:coreProperties>
</file>