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1" r:id="rId2"/>
    <p:sldId id="258" r:id="rId3"/>
    <p:sldId id="307" r:id="rId4"/>
    <p:sldId id="259" r:id="rId5"/>
    <p:sldId id="308" r:id="rId6"/>
    <p:sldId id="276" r:id="rId7"/>
    <p:sldId id="280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16FD8F45-7A49-4CF8-84E6-3AF778558EAC}">
          <p14:sldIdLst>
            <p14:sldId id="271"/>
            <p14:sldId id="258"/>
            <p14:sldId id="307"/>
            <p14:sldId id="259"/>
            <p14:sldId id="308"/>
            <p14:sldId id="276"/>
            <p14:sldId id="280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A7E8FF"/>
    <a:srgbClr val="000099"/>
    <a:srgbClr val="3333FF"/>
    <a:srgbClr val="9900FF"/>
    <a:srgbClr val="E5551B"/>
    <a:srgbClr val="F3750D"/>
    <a:srgbClr val="FF3300"/>
    <a:srgbClr val="9966FF"/>
    <a:srgbClr val="0000CC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77" autoAdjust="0"/>
  </p:normalViewPr>
  <p:slideViewPr>
    <p:cSldViewPr snapToObjects="1">
      <p:cViewPr>
        <p:scale>
          <a:sx n="118" d="100"/>
          <a:sy n="118" d="100"/>
        </p:scale>
        <p:origin x="-1434" y="-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7575692329042715E-2"/>
          <c:y val="0.25910351129076825"/>
          <c:w val="0.80351351360267542"/>
          <c:h val="0.7408964887092316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explosion val="5"/>
          <c:dPt>
            <c:idx val="0"/>
            <c:bubble3D val="0"/>
            <c:spPr>
              <a:solidFill>
                <a:srgbClr val="00B050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8AB-460B-B3D1-A04920C235C7}"/>
              </c:ext>
            </c:extLst>
          </c:dPt>
          <c:dPt>
            <c:idx val="1"/>
            <c:bubble3D val="0"/>
            <c:spPr>
              <a:solidFill>
                <a:srgbClr val="3333FF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8AB-460B-B3D1-A04920C235C7}"/>
              </c:ext>
            </c:extLst>
          </c:dPt>
          <c:dPt>
            <c:idx val="2"/>
            <c:bubble3D val="0"/>
            <c:spPr>
              <a:solidFill>
                <a:srgbClr val="9966FF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8AB-460B-B3D1-A04920C235C7}"/>
              </c:ext>
            </c:extLst>
          </c:dPt>
          <c:dPt>
            <c:idx val="3"/>
            <c:bubble3D val="0"/>
            <c:spPr>
              <a:solidFill>
                <a:srgbClr val="FF0000"/>
              </a:solidFill>
              <a:ln>
                <a:solidFill>
                  <a:srgbClr val="FF3300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8AB-460B-B3D1-A04920C235C7}"/>
              </c:ext>
            </c:extLst>
          </c:dPt>
          <c:dPt>
            <c:idx val="4"/>
            <c:bubble3D val="0"/>
            <c:spPr>
              <a:solidFill>
                <a:srgbClr val="E5551B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D8AB-460B-B3D1-A04920C235C7}"/>
              </c:ext>
            </c:extLst>
          </c:dPt>
          <c:dPt>
            <c:idx val="5"/>
            <c:bubble3D val="0"/>
            <c:spPr>
              <a:solidFill>
                <a:srgbClr val="FFC000"/>
              </a:solidFill>
              <a:ln>
                <a:solidFill>
                  <a:schemeClr val="bg1"/>
                </a:solidFill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8637-456E-B067-4AD2F3EA32BA}"/>
              </c:ext>
            </c:extLst>
          </c:dPt>
          <c:dLbls>
            <c:dLbl>
              <c:idx val="0"/>
              <c:layout>
                <c:manualLayout>
                  <c:x val="-0.12042138529430876"/>
                  <c:y val="-3.5520771319928993E-2"/>
                </c:manualLayout>
              </c:layout>
              <c:tx>
                <c:rich>
                  <a:bodyPr/>
                  <a:lstStyle/>
                  <a:p>
                    <a:r>
                      <a:rPr lang="ru-RU" sz="2400" b="1" i="0" dirty="0"/>
                      <a:t>НДС</a:t>
                    </a:r>
                    <a:endParaRPr lang="ru-RU" sz="2400" b="0" i="0" dirty="0"/>
                  </a:p>
                  <a:p>
                    <a:r>
                      <a:rPr lang="ru-RU" sz="2400" i="1" dirty="0"/>
                      <a:t>23,0 млн. руб.</a:t>
                    </a:r>
                  </a:p>
                  <a:p>
                    <a:r>
                      <a:rPr lang="ru-RU" sz="2400" b="0" i="1" dirty="0"/>
                      <a:t>21,3%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0904607580048096"/>
                      <c:h val="0.25636859437270504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1-D8AB-460B-B3D1-A04920C235C7}"/>
                </c:ext>
              </c:extLst>
            </c:dLbl>
            <c:dLbl>
              <c:idx val="1"/>
              <c:layout>
                <c:manualLayout>
                  <c:x val="-1.4010982155548472E-2"/>
                  <c:y val="-0.21731054154091678"/>
                </c:manualLayout>
              </c:layout>
              <c:tx>
                <c:rich>
                  <a:bodyPr/>
                  <a:lstStyle/>
                  <a:p>
                    <a:r>
                      <a:rPr lang="ru-RU" sz="2400" b="1" i="0" dirty="0"/>
                      <a:t>Налоги на доходы</a:t>
                    </a:r>
                    <a:r>
                      <a:rPr lang="ru-RU" sz="2400" b="1" i="0" baseline="0" dirty="0"/>
                      <a:t> и прибыль</a:t>
                    </a:r>
                    <a:r>
                      <a:rPr lang="ru-RU" sz="2400" i="0" dirty="0"/>
                      <a:t>
6</a:t>
                    </a:r>
                    <a:r>
                      <a:rPr lang="ru-RU" sz="2400" i="1" dirty="0"/>
                      <a:t>,6 млн. руб.</a:t>
                    </a:r>
                  </a:p>
                  <a:p>
                    <a:r>
                      <a:rPr lang="ru-RU" sz="2400" b="0" i="1" dirty="0"/>
                      <a:t>6,1%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0867915273708257"/>
                      <c:h val="0.32931887352868966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D8AB-460B-B3D1-A04920C235C7}"/>
                </c:ext>
              </c:extLst>
            </c:dLbl>
            <c:dLbl>
              <c:idx val="2"/>
              <c:layout>
                <c:manualLayout>
                  <c:x val="-0.10274585874472286"/>
                  <c:y val="-0.21150352413477505"/>
                </c:manualLayout>
              </c:layout>
              <c:tx>
                <c:rich>
                  <a:bodyPr/>
                  <a:lstStyle/>
                  <a:p>
                    <a:pPr>
                      <a:defRPr sz="2200" i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2200" b="1" i="0" dirty="0"/>
                      <a:t>Неналоговые доходы</a:t>
                    </a:r>
                    <a:r>
                      <a:rPr lang="ru-RU" sz="2200" i="0" dirty="0"/>
                      <a:t>
14,6</a:t>
                    </a:r>
                    <a:r>
                      <a:rPr lang="ru-RU" sz="2200" i="1" dirty="0"/>
                      <a:t> млн. руб.</a:t>
                    </a:r>
                  </a:p>
                  <a:p>
                    <a:pPr>
                      <a:defRPr sz="2200" i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2200" b="0" i="1" dirty="0"/>
                      <a:t>13,5%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30867914170484095"/>
                      <c:h val="0.25971495398050276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5-D8AB-460B-B3D1-A04920C235C7}"/>
                </c:ext>
              </c:extLst>
            </c:dLbl>
            <c:dLbl>
              <c:idx val="3"/>
              <c:layout>
                <c:manualLayout>
                  <c:x val="0.19310245499369449"/>
                  <c:y val="-0.18850584661407482"/>
                </c:manualLayout>
              </c:layout>
              <c:tx>
                <c:rich>
                  <a:bodyPr/>
                  <a:lstStyle/>
                  <a:p>
                    <a:r>
                      <a:rPr lang="ru-RU" sz="2400" b="1" i="0" dirty="0"/>
                      <a:t>Подоходный налог</a:t>
                    </a:r>
                    <a:r>
                      <a:rPr lang="ru-RU" sz="2400" i="0" dirty="0"/>
                      <a:t>
50,9</a:t>
                    </a:r>
                    <a:r>
                      <a:rPr lang="ru-RU" sz="2400" i="1" dirty="0"/>
                      <a:t> млн. руб.</a:t>
                    </a:r>
                  </a:p>
                  <a:p>
                    <a:r>
                      <a:rPr lang="ru-RU" sz="2400" b="0" i="1" dirty="0"/>
                      <a:t>47,1 %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3805278583861841"/>
                      <c:h val="0.31289721369990231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7-D8AB-460B-B3D1-A04920C235C7}"/>
                </c:ext>
              </c:extLst>
            </c:dLbl>
            <c:dLbl>
              <c:idx val="4"/>
              <c:layout>
                <c:manualLayout>
                  <c:x val="-7.4237739803997005E-2"/>
                  <c:y val="1.0627506533262426E-2"/>
                </c:manualLayout>
              </c:layout>
              <c:tx>
                <c:rich>
                  <a:bodyPr/>
                  <a:lstStyle/>
                  <a:p>
                    <a:r>
                      <a:rPr lang="ru-RU" sz="2400" b="1" i="0" dirty="0"/>
                      <a:t>Налоги на </a:t>
                    </a:r>
                    <a:r>
                      <a:rPr lang="ru-RU" sz="2400" b="1" i="0" baseline="0" dirty="0"/>
                      <a:t> </a:t>
                    </a:r>
                  </a:p>
                  <a:p>
                    <a:r>
                      <a:rPr lang="ru-RU" sz="2400" i="0" dirty="0"/>
                      <a:t>собственность
7,4</a:t>
                    </a:r>
                    <a:r>
                      <a:rPr lang="ru-RU" sz="2400" i="1" dirty="0"/>
                      <a:t> млн. руб.</a:t>
                    </a:r>
                  </a:p>
                  <a:p>
                    <a:r>
                      <a:rPr lang="ru-RU" sz="2400" i="1" dirty="0"/>
                      <a:t>6,8 %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3836481879929269"/>
                      <c:h val="0.26347201624358507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9-D8AB-460B-B3D1-A04920C235C7}"/>
                </c:ext>
              </c:extLst>
            </c:dLbl>
            <c:dLbl>
              <c:idx val="5"/>
              <c:layout>
                <c:manualLayout>
                  <c:x val="5.7834651189755497E-2"/>
                  <c:y val="-5.514524750132737E-3"/>
                </c:manualLayout>
              </c:layout>
              <c:tx>
                <c:rich>
                  <a:bodyPr/>
                  <a:lstStyle/>
                  <a:p>
                    <a:r>
                      <a:rPr lang="ru-RU" b="1" i="0" dirty="0"/>
                      <a:t>Прочие доходы</a:t>
                    </a:r>
                  </a:p>
                  <a:p>
                    <a:r>
                      <a:rPr lang="ru-RU" b="0" i="1" baseline="0" dirty="0"/>
                      <a:t>5,7 млн. руб</a:t>
                    </a:r>
                    <a:r>
                      <a:rPr lang="ru-RU" b="1" i="1" baseline="0" dirty="0"/>
                      <a:t>.</a:t>
                    </a:r>
                  </a:p>
                  <a:p>
                    <a:r>
                      <a:rPr lang="ru-RU" b="0" i="1" baseline="0" dirty="0"/>
                      <a:t>5,2 %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6514630091264385"/>
                      <c:h val="0.213060906338042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A-8637-456E-B067-4AD2F3EA32B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i="0">
                    <a:solidFill>
                      <a:srgbClr val="000099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НДС
6,7 млн. руб.</c:v>
                </c:pt>
                <c:pt idx="1">
                  <c:v>Налог на прибыль
4,1 млн. руб.</c:v>
                </c:pt>
                <c:pt idx="2">
                  <c:v>Налоги на собственность
12,0 млн. руб.</c:v>
                </c:pt>
                <c:pt idx="3">
                  <c:v>Подоходный налог
19,9 млн. руб.</c:v>
                </c:pt>
                <c:pt idx="4">
                  <c:v>Неналоговые доходы
5,8 млн. руб.</c:v>
                </c:pt>
                <c:pt idx="5">
                  <c:v>Прочие
 доходы
4,8 млн. руб.</c:v>
                </c:pt>
              </c:strCache>
            </c:strRef>
          </c:cat>
          <c:val>
            <c:numRef>
              <c:f>Лист1!$B$2:$B$7</c:f>
              <c:numCache>
                <c:formatCode>0.0%</c:formatCode>
                <c:ptCount val="6"/>
                <c:pt idx="0">
                  <c:v>0.20200000000000001</c:v>
                </c:pt>
                <c:pt idx="1">
                  <c:v>7.5999999999999998E-2</c:v>
                </c:pt>
                <c:pt idx="2">
                  <c:v>0.14000000000000001</c:v>
                </c:pt>
                <c:pt idx="3">
                  <c:v>0.43</c:v>
                </c:pt>
                <c:pt idx="4">
                  <c:v>9.6000000000000002E-2</c:v>
                </c:pt>
                <c:pt idx="5">
                  <c:v>5.6000000000000001E-2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D8AB-460B-B3D1-A04920C235C7}"/>
            </c:ext>
          </c:extLst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924882663310634E-4"/>
          <c:y val="0"/>
          <c:w val="0.99960751173366891"/>
          <c:h val="1"/>
        </c:manualLayout>
      </c:layout>
      <c:ofPieChart>
        <c:ofPieType val="pie"/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FFFF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3FC-44BC-8F60-288E39016020}"/>
              </c:ext>
            </c:extLst>
          </c:dPt>
          <c:dPt>
            <c:idx val="1"/>
            <c:bubble3D val="0"/>
            <c:spPr>
              <a:solidFill>
                <a:srgbClr val="00B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3FC-44BC-8F60-288E39016020}"/>
              </c:ext>
            </c:extLst>
          </c:dPt>
          <c:dPt>
            <c:idx val="2"/>
            <c:bubble3D val="0"/>
            <c:spPr>
              <a:solidFill>
                <a:srgbClr val="FFFF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3FC-44BC-8F60-288E39016020}"/>
              </c:ext>
            </c:extLst>
          </c:dPt>
          <c:dPt>
            <c:idx val="3"/>
            <c:bubble3D val="0"/>
            <c:spPr>
              <a:solidFill>
                <a:srgbClr val="F96B01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3FC-44BC-8F60-288E39016020}"/>
              </c:ext>
            </c:extLst>
          </c:dPt>
          <c:dPt>
            <c:idx val="4"/>
            <c:bubble3D val="0"/>
            <c:spPr>
              <a:solidFill>
                <a:srgbClr val="FF9999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F3FC-44BC-8F60-288E39016020}"/>
              </c:ext>
            </c:extLst>
          </c:dPt>
          <c:dPt>
            <c:idx val="5"/>
            <c:bubble3D val="0"/>
            <c:spPr>
              <a:solidFill>
                <a:srgbClr val="3333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F3FC-44BC-8F60-288E39016020}"/>
              </c:ext>
            </c:extLst>
          </c:dPt>
          <c:dPt>
            <c:idx val="6"/>
            <c:bubble3D val="0"/>
            <c:spPr>
              <a:solidFill>
                <a:srgbClr val="9148C8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F3FC-44BC-8F60-288E39016020}"/>
              </c:ext>
            </c:extLst>
          </c:dPt>
          <c:dPt>
            <c:idx val="7"/>
            <c:bubble3D val="0"/>
            <c:spPr>
              <a:solidFill>
                <a:srgbClr val="CC99F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F3FC-44BC-8F60-288E39016020}"/>
              </c:ext>
            </c:extLst>
          </c:dPt>
          <c:dPt>
            <c:idx val="8"/>
            <c:bubble3D val="0"/>
            <c:spPr>
              <a:solidFill>
                <a:srgbClr val="FF5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F3FC-44BC-8F60-288E39016020}"/>
              </c:ext>
            </c:extLst>
          </c:dPt>
          <c:dPt>
            <c:idx val="9"/>
            <c:bubble3D val="0"/>
            <c:spPr>
              <a:solidFill>
                <a:srgbClr val="E0322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F3FC-44BC-8F60-288E39016020}"/>
              </c:ext>
            </c:extLst>
          </c:dPt>
          <c:dLbls>
            <c:dLbl>
              <c:idx val="0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3FC-44BC-8F60-288E39016020}"/>
                </c:ext>
              </c:extLst>
            </c:dLbl>
            <c:dLbl>
              <c:idx val="1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3FC-44BC-8F60-288E39016020}"/>
                </c:ext>
              </c:extLst>
            </c:dLbl>
            <c:dLbl>
              <c:idx val="2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3FC-44BC-8F60-288E39016020}"/>
                </c:ext>
              </c:extLst>
            </c:dLbl>
            <c:dLbl>
              <c:idx val="3"/>
              <c:layout>
                <c:manualLayout>
                  <c:x val="3.3445168205354224E-2"/>
                  <c:y val="3.0097623734368979E-2"/>
                </c:manualLayout>
              </c:layout>
              <c:tx>
                <c:rich>
                  <a:bodyPr/>
                  <a:lstStyle/>
                  <a:p>
                    <a:pPr>
                      <a:defRPr sz="2400" kern="1200" baseline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2400" b="1" kern="12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ЖКХ</a:t>
                    </a:r>
                  </a:p>
                  <a:p>
                    <a:pPr>
                      <a:defRPr sz="2400" kern="1200" baseline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2400" b="0" i="1" u="none" kern="12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16,1%</a:t>
                    </a:r>
                    <a:endParaRPr lang="ru-RU" sz="2400" b="0" i="1" u="none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F3FC-44BC-8F60-288E39016020}"/>
                </c:ext>
              </c:extLst>
            </c:dLbl>
            <c:dLbl>
              <c:idx val="4"/>
              <c:layout>
                <c:manualLayout>
                  <c:x val="-4.8344013688825106E-2"/>
                  <c:y val="-0.19061039001483138"/>
                </c:manualLayout>
              </c:layout>
              <c:tx>
                <c:rich>
                  <a:bodyPr/>
                  <a:lstStyle/>
                  <a:p>
                    <a:r>
                      <a:rPr lang="ru-RU" sz="2000" b="1" kern="1200" baseline="0" dirty="0"/>
                      <a:t>Социальная политика</a:t>
                    </a:r>
                  </a:p>
                  <a:p>
                    <a:r>
                      <a:rPr lang="ru-RU" sz="2000" i="1" kern="1200" baseline="0" dirty="0"/>
                      <a:t>2,0%</a:t>
                    </a:r>
                    <a:endParaRPr lang="ru-RU" sz="2000" i="1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F3FC-44BC-8F60-288E39016020}"/>
                </c:ext>
              </c:extLst>
            </c:dLbl>
            <c:dLbl>
              <c:idx val="5"/>
              <c:layout>
                <c:manualLayout>
                  <c:x val="0.16246748995102536"/>
                  <c:y val="0.16587178831733196"/>
                </c:manualLayout>
              </c:layout>
              <c:tx>
                <c:rich>
                  <a:bodyPr/>
                  <a:lstStyle/>
                  <a:p>
                    <a:pPr>
                      <a:defRPr sz="2200" kern="1200" baseline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2200" b="1" kern="1200" baseline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Образование</a:t>
                    </a:r>
                  </a:p>
                  <a:p>
                    <a:pPr>
                      <a:defRPr sz="2200" kern="1200" baseline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2200" i="1" kern="1200" baseline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37,5%</a:t>
                    </a:r>
                    <a:endParaRPr lang="ru-RU" sz="2200" i="1" dirty="0">
                      <a:solidFill>
                        <a:schemeClr val="bg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F3FC-44BC-8F60-288E39016020}"/>
                </c:ext>
              </c:extLst>
            </c:dLbl>
            <c:dLbl>
              <c:idx val="6"/>
              <c:layout>
                <c:manualLayout>
                  <c:x val="-8.7325224337549776E-3"/>
                  <c:y val="-0.12773624455719895"/>
                </c:manualLayout>
              </c:layout>
              <c:tx>
                <c:rich>
                  <a:bodyPr/>
                  <a:lstStyle/>
                  <a:p>
                    <a:pPr>
                      <a:defRPr sz="2000" kern="1200" baseline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700" b="1" kern="1200" baseline="0" dirty="0">
                        <a:solidFill>
                          <a:schemeClr val="bg1"/>
                        </a:solidFill>
                      </a:rPr>
                      <a:t>Здравоохранение</a:t>
                    </a:r>
                  </a:p>
                  <a:p>
                    <a:pPr>
                      <a:defRPr sz="2000" kern="1200" baseline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2000" b="0" i="1" kern="1200" baseline="0" dirty="0">
                        <a:solidFill>
                          <a:schemeClr val="bg1"/>
                        </a:solidFill>
                      </a:rPr>
                      <a:t>30,4%</a:t>
                    </a:r>
                    <a:endParaRPr lang="ru-RU" sz="2000" b="0" i="1" dirty="0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9938210417421745"/>
                      <c:h val="9.9486607410606109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D-F3FC-44BC-8F60-288E39016020}"/>
                </c:ext>
              </c:extLst>
            </c:dLbl>
            <c:dLbl>
              <c:idx val="7"/>
              <c:layout>
                <c:manualLayout>
                  <c:x val="0.2036399985611799"/>
                  <c:y val="8.3763996065725072E-2"/>
                </c:manualLayout>
              </c:layout>
              <c:tx>
                <c:rich>
                  <a:bodyPr/>
                  <a:lstStyle/>
                  <a:p>
                    <a:r>
                      <a:rPr lang="ru-RU" sz="2000" b="1" kern="1200" baseline="0" dirty="0"/>
                      <a:t>Физическая культура и спорт</a:t>
                    </a:r>
                  </a:p>
                  <a:p>
                    <a:r>
                      <a:rPr lang="ru-RU" sz="2000" i="1" kern="1200" baseline="0" dirty="0"/>
                      <a:t>6,1%</a:t>
                    </a:r>
                    <a:endParaRPr lang="ru-RU" sz="2000" i="1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697293652253574"/>
                      <c:h val="0.16539600908757396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F-F3FC-44BC-8F60-288E39016020}"/>
                </c:ext>
              </c:extLst>
            </c:dLbl>
            <c:dLbl>
              <c:idx val="8"/>
              <c:layout>
                <c:manualLayout>
                  <c:x val="-7.151869282283764E-2"/>
                  <c:y val="-1.1712317835422226E-3"/>
                </c:manualLayout>
              </c:layout>
              <c:tx>
                <c:rich>
                  <a:bodyPr/>
                  <a:lstStyle/>
                  <a:p>
                    <a:r>
                      <a:rPr lang="ru-RU" sz="2000" b="1" kern="1200" baseline="0" dirty="0"/>
                      <a:t>Культура</a:t>
                    </a:r>
                  </a:p>
                  <a:p>
                    <a:r>
                      <a:rPr lang="ru-RU" sz="2000" i="1" kern="1200" baseline="0" dirty="0"/>
                      <a:t>1,8%</a:t>
                    </a:r>
                    <a:endParaRPr lang="ru-RU" sz="2000" i="1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3187218724331176"/>
                      <c:h val="0.12375595259515154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11-F3FC-44BC-8F60-288E39016020}"/>
                </c:ext>
              </c:extLst>
            </c:dLbl>
            <c:dLbl>
              <c:idx val="9"/>
              <c:layout>
                <c:manualLayout>
                  <c:x val="-0.30531278628421976"/>
                  <c:y val="-5.0071512554143776E-3"/>
                </c:manualLayout>
              </c:layout>
              <c:tx>
                <c:rich>
                  <a:bodyPr anchorCtr="0"/>
                  <a:lstStyle/>
                  <a:p>
                    <a:pPr algn="ctr">
                      <a:defRPr sz="2400" b="1" kern="1200" baseline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2400" b="1" kern="1200" baseline="0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Социально-культурная сфера</a:t>
                    </a:r>
                  </a:p>
                  <a:p>
                    <a:pPr algn="ctr">
                      <a:defRPr sz="2400" b="1" kern="1200" baseline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2400" b="0" i="1" kern="1200" baseline="0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77,8%</a:t>
                    </a:r>
                  </a:p>
                  <a:p>
                    <a:pPr algn="ctr">
                      <a:defRPr sz="2400" b="1" kern="1200" baseline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endParaRPr lang="ru-RU" sz="2400" b="1" i="0" kern="1200" baseline="0" dirty="0">
                      <a:solidFill>
                        <a:srgbClr val="000099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  <a:p>
                    <a:pPr algn="ctr">
                      <a:defRPr sz="2400" b="1" kern="1200" baseline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2400" b="1" i="0" kern="1200" baseline="0" dirty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124,5 млн. руб.</a:t>
                    </a:r>
                    <a:endParaRPr lang="ru-RU" sz="2400" b="1" i="0" dirty="0">
                      <a:solidFill>
                        <a:srgbClr val="000099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7127621065783214"/>
                      <c:h val="0.37078559467396893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13-F3FC-44BC-8F60-288E3901602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kern="1200" baseline="0">
                    <a:solidFill>
                      <a:srgbClr val="000099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Лист1!$A$2:$A$10</c:f>
              <c:strCache>
                <c:ptCount val="9"/>
                <c:pt idx="0">
                  <c:v>общегос деят</c:v>
                </c:pt>
                <c:pt idx="1">
                  <c:v>нац эк</c:v>
                </c:pt>
                <c:pt idx="2">
                  <c:v>охрана окружающей среды</c:v>
                </c:pt>
                <c:pt idx="3">
                  <c:v>жкх</c:v>
                </c:pt>
                <c:pt idx="4">
                  <c:v>соц пол</c:v>
                </c:pt>
                <c:pt idx="5">
                  <c:v>обр</c:v>
                </c:pt>
                <c:pt idx="6">
                  <c:v>здрав</c:v>
                </c:pt>
                <c:pt idx="7">
                  <c:v>физра</c:v>
                </c:pt>
                <c:pt idx="8">
                  <c:v>культ</c:v>
                </c:pt>
              </c:strCache>
            </c:strRef>
          </c:cat>
          <c:val>
            <c:numRef>
              <c:f>Лист1!$B$2:$B$10</c:f>
              <c:numCache>
                <c:formatCode>0.0%</c:formatCode>
                <c:ptCount val="9"/>
                <c:pt idx="0">
                  <c:v>0.03</c:v>
                </c:pt>
                <c:pt idx="1">
                  <c:v>2.9000000000000001E-2</c:v>
                </c:pt>
                <c:pt idx="2">
                  <c:v>0</c:v>
                </c:pt>
                <c:pt idx="3">
                  <c:v>0.159</c:v>
                </c:pt>
                <c:pt idx="4">
                  <c:v>2.1000000000000001E-2</c:v>
                </c:pt>
                <c:pt idx="5">
                  <c:v>0.376</c:v>
                </c:pt>
                <c:pt idx="6">
                  <c:v>0.316</c:v>
                </c:pt>
                <c:pt idx="7">
                  <c:v>5.1999999999999998E-2</c:v>
                </c:pt>
                <c:pt idx="8">
                  <c:v>1.7000000000000001E-2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4-F3FC-44BC-8F60-288E3901602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Лист1!$A$2:$A$10</c:f>
              <c:strCache>
                <c:ptCount val="9"/>
                <c:pt idx="0">
                  <c:v>общегос деят</c:v>
                </c:pt>
                <c:pt idx="1">
                  <c:v>нац эк</c:v>
                </c:pt>
                <c:pt idx="2">
                  <c:v>охрана окружающей среды</c:v>
                </c:pt>
                <c:pt idx="3">
                  <c:v>жкх</c:v>
                </c:pt>
                <c:pt idx="4">
                  <c:v>соц пол</c:v>
                </c:pt>
                <c:pt idx="5">
                  <c:v>обр</c:v>
                </c:pt>
                <c:pt idx="6">
                  <c:v>здрав</c:v>
                </c:pt>
                <c:pt idx="7">
                  <c:v>физра</c:v>
                </c:pt>
                <c:pt idx="8">
                  <c:v>культ</c:v>
                </c:pt>
              </c:strCache>
            </c:strRef>
          </c:cat>
          <c:val>
            <c:numRef>
              <c:f>Лист1!$C$2:$C$10</c:f>
              <c:numCache>
                <c:formatCode>General</c:formatCode>
                <c:ptCount val="9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5-F3FC-44BC-8F60-288E390160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gapWidth val="100"/>
        <c:splitType val="pos"/>
        <c:splitPos val="5"/>
        <c:secondPieSize val="75"/>
        <c:serLines>
          <c:spPr>
            <a:ln>
              <a:solidFill>
                <a:srgbClr val="CC0000"/>
              </a:solidFill>
            </a:ln>
          </c:spPr>
        </c:serLines>
      </c:of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1111111111111112E-2"/>
          <c:y val="2.9874999095245332E-2"/>
          <c:w val="0.54524376640419947"/>
          <c:h val="0.90216869693613877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cene3d>
              <a:camera prst="orthographicFront"/>
              <a:lightRig rig="freezing" dir="t"/>
            </a:scene3d>
            <a:sp3d prstMaterial="dkEdge">
              <a:bevelT w="330200" h="254000" prst="coolSlant"/>
              <a:bevelB w="222250" h="228600"/>
            </a:sp3d>
          </c:spPr>
          <c:explosion val="4"/>
          <c:dPt>
            <c:idx val="0"/>
            <c:bubble3D val="0"/>
            <c:spPr>
              <a:solidFill>
                <a:srgbClr val="3333FF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freezing" dir="t"/>
              </a:scene3d>
              <a:sp3d prstMaterial="dkEdge">
                <a:bevelT w="330200" h="254000" prst="coolSlant"/>
                <a:bevelB w="222250" h="2286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D85-4925-B023-DA4222C46BDB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freezing" dir="t"/>
              </a:scene3d>
              <a:sp3d prstMaterial="dkEdge">
                <a:bevelT w="330200" h="254000" prst="coolSlant"/>
                <a:bevelB w="222250" h="2286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D85-4925-B023-DA4222C46BDB}"/>
              </c:ext>
            </c:extLst>
          </c:dPt>
          <c:dPt>
            <c:idx val="2"/>
            <c:bubble3D val="0"/>
            <c:explosion val="6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freezing" dir="t"/>
              </a:scene3d>
              <a:sp3d prstMaterial="dkEdge">
                <a:bevelT w="330200" h="254000" prst="coolSlant"/>
                <a:bevelB w="222250" h="2286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D85-4925-B023-DA4222C46BDB}"/>
              </c:ext>
            </c:extLst>
          </c:dPt>
          <c:dPt>
            <c:idx val="3"/>
            <c:bubble3D val="0"/>
            <c:spPr>
              <a:solidFill>
                <a:srgbClr val="9900FF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freezing" dir="t"/>
              </a:scene3d>
              <a:sp3d prstMaterial="dkEdge">
                <a:bevelT w="330200" h="254000" prst="coolSlant"/>
                <a:bevelB w="222250" h="2286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D85-4925-B023-DA4222C46BDB}"/>
              </c:ext>
            </c:extLst>
          </c:dPt>
          <c:dPt>
            <c:idx val="4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freezing" dir="t"/>
              </a:scene3d>
              <a:sp3d prstMaterial="dkEdge">
                <a:bevelT w="330200" h="254000" prst="coolSlant"/>
                <a:bevelB w="222250" h="2286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FD85-4925-B023-DA4222C46BDB}"/>
              </c:ext>
            </c:extLst>
          </c:dPt>
          <c:dPt>
            <c:idx val="5"/>
            <c:bubble3D val="0"/>
            <c:spPr>
              <a:solidFill>
                <a:srgbClr val="E5551B"/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freezing" dir="t"/>
              </a:scene3d>
              <a:sp3d prstMaterial="dkEdge">
                <a:bevelT w="330200" h="254000" prst="coolSlant"/>
                <a:bevelB w="222250" h="2286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FD85-4925-B023-DA4222C46BDB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freezing" dir="t"/>
              </a:scene3d>
              <a:sp3d prstMaterial="dkEdge">
                <a:bevelT w="330200" h="254000" prst="coolSlant"/>
                <a:bevelB w="222250" h="2286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FD85-4925-B023-DA4222C46BDB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  <a:scene3d>
                <a:camera prst="orthographicFront"/>
                <a:lightRig rig="freezing" dir="t"/>
              </a:scene3d>
              <a:sp3d prstMaterial="dkEdge">
                <a:bevelT w="330200" h="254000" prst="coolSlant"/>
                <a:bevelB w="222250" h="2286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FD85-4925-B023-DA4222C46BDB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/>
                      <a:t>60,6%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FD85-4925-B023-DA4222C46BDB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/>
                      <a:t>10,6%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FD85-4925-B023-DA4222C46BDB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/>
                      <a:t>7,2%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FD85-4925-B023-DA4222C46BDB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/>
                      <a:t>5,1%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FD85-4925-B023-DA4222C46BDB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dirty="0"/>
                      <a:t>3,9%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FD85-4925-B023-DA4222C46BDB}"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dirty="0"/>
                      <a:t>3,7%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FD85-4925-B023-DA4222C46BDB}"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dirty="0"/>
                      <a:t>3,0%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FD85-4925-B023-DA4222C46BDB}"/>
                </c:ext>
              </c:extLst>
            </c:dLbl>
            <c:dLbl>
              <c:idx val="7"/>
              <c:layout>
                <c:manualLayout>
                  <c:x val="3.6111111111111108E-2"/>
                  <c:y val="5.285576763004935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900" b="1" i="1" u="none" strike="noStrike" baseline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sz="1900" i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5,9%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6.9451334208223969E-2"/>
                      <c:h val="6.3001867413632118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E-FD85-4925-B023-DA4222C46BDB}"/>
                </c:ext>
              </c:extLst>
            </c:dLbl>
            <c:dLbl>
              <c:idx val="8"/>
              <c:layout>
                <c:manualLayout>
                  <c:x val="4.2361165791775977E-2"/>
                  <c:y val="8.502884357877517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900" b="1" i="1" u="none" strike="noStrike" baseline="0">
                        <a:solidFill>
                          <a:srgbClr val="000099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defRPr>
                    </a:pPr>
                    <a:r>
                      <a:rPr lang="en-US" sz="1900" i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2,9%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7.0840223097112853E-2"/>
                      <c:h val="6.3001867413632118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D-FD85-4925-B023-DA4222C46BD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900" b="1" i="1" u="none" strike="noStrike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Лист1!$A$2:$A$9</c:f>
              <c:strCache>
                <c:ptCount val="8"/>
                <c:pt idx="0">
                  <c:v>Заработная плата с начислениями на социальное страхование</c:v>
                </c:pt>
                <c:pt idx="1">
                  <c:v>Субсидии</c:v>
                </c:pt>
                <c:pt idx="2">
                  <c:v>Оплата коммунальных услуг</c:v>
                </c:pt>
                <c:pt idx="3">
                  <c:v>Текущее содержание объектов благоустройства</c:v>
                </c:pt>
                <c:pt idx="4">
                  <c:v>Капитальные расходы</c:v>
                </c:pt>
                <c:pt idx="5">
                  <c:v>Медикаменты</c:v>
                </c:pt>
                <c:pt idx="6">
                  <c:v>Продукты питания</c:v>
                </c:pt>
                <c:pt idx="7">
                  <c:v>Прочие</c:v>
                </c:pt>
              </c:strCache>
            </c:strRef>
          </c:cat>
          <c:val>
            <c:numRef>
              <c:f>Лист1!$B$2:$B$9</c:f>
              <c:numCache>
                <c:formatCode>0.0%</c:formatCode>
                <c:ptCount val="8"/>
                <c:pt idx="0">
                  <c:v>0.60599999999999998</c:v>
                </c:pt>
                <c:pt idx="1">
                  <c:v>0.106</c:v>
                </c:pt>
                <c:pt idx="2">
                  <c:v>7.1999999999999995E-2</c:v>
                </c:pt>
                <c:pt idx="3">
                  <c:v>5.0999999999999997E-2</c:v>
                </c:pt>
                <c:pt idx="4">
                  <c:v>3.9E-2</c:v>
                </c:pt>
                <c:pt idx="5">
                  <c:v>3.6999999999999998E-2</c:v>
                </c:pt>
                <c:pt idx="6">
                  <c:v>0.03</c:v>
                </c:pt>
                <c:pt idx="7" formatCode="0.00%">
                  <c:v>5.8999999999999997E-2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EEA-453D-B884-7E15E551F3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48"/>
        <c:holeSize val="37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6997353455818023"/>
          <c:y val="9.1416411525850649E-4"/>
          <c:w val="0.39669313210848645"/>
          <c:h val="0.9981716717694829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700" b="1" i="0" u="none" strike="noStrike" baseline="0">
              <a:solidFill>
                <a:srgbClr val="000099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8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/>
  </cs:chartArea>
  <cs:dataLabel>
    <cs:lnRef idx="0"/>
    <cs:fillRef idx="0"/>
    <cs:effectRef idx="0"/>
    <cs:fontRef idx="minor">
      <a:schemeClr val="lt1"/>
    </cs:fontRef>
    <cs:defRPr sz="1197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/>
  </cs:valueAxis>
  <cs:wall>
    <cs:lnRef idx="0"/>
    <cs:fillRef idx="0"/>
    <cs:effectRef idx="0"/>
    <cs:fontRef idx="minor">
      <a:schemeClr val="tx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248BD31-8315-4358-B894-AB9EA04ED41F}" type="doc">
      <dgm:prSet loTypeId="urn:microsoft.com/office/officeart/2005/8/layout/pyramid1" loCatId="pyramid" qsTypeId="urn:microsoft.com/office/officeart/2005/8/quickstyle/3d5" qsCatId="3D" csTypeId="urn:microsoft.com/office/officeart/2005/8/colors/colorful1" csCatId="colorful" phldr="1"/>
      <dgm:spPr/>
    </dgm:pt>
    <dgm:pt modelId="{835254E5-35EF-48CA-BD6C-FA853A114082}">
      <dgm:prSet phldrT="[Текст]" custT="1"/>
      <dgm:spPr>
        <a:solidFill>
          <a:srgbClr val="FFC000"/>
        </a:solidFill>
      </dgm:spPr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30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8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9,0%</a:t>
          </a:r>
        </a:p>
      </dgm:t>
    </dgm:pt>
    <dgm:pt modelId="{2315E14F-CE14-434A-B8D3-E1D37E62A7E8}" type="parTrans" cxnId="{A10B8698-4782-4AD5-9DD9-037BF3EADB90}">
      <dgm:prSet/>
      <dgm:spPr/>
      <dgm:t>
        <a:bodyPr/>
        <a:lstStyle/>
        <a:p>
          <a:endParaRPr lang="ru-RU"/>
        </a:p>
      </dgm:t>
    </dgm:pt>
    <dgm:pt modelId="{3221F5DB-15F9-4A8C-A533-FD465057C2F5}" type="sibTrans" cxnId="{A10B8698-4782-4AD5-9DD9-037BF3EADB90}">
      <dgm:prSet/>
      <dgm:spPr/>
      <dgm:t>
        <a:bodyPr/>
        <a:lstStyle/>
        <a:p>
          <a:endParaRPr lang="ru-RU"/>
        </a:p>
      </dgm:t>
    </dgm:pt>
    <dgm:pt modelId="{CE77A8AB-3DA0-465F-9C26-426FC6F67ACD}">
      <dgm:prSet phldrT="[Текст]" custT="1"/>
      <dgm:spPr>
        <a:solidFill>
          <a:srgbClr val="00B050"/>
        </a:solidFill>
      </dgm:spPr>
      <dgm:t>
        <a:bodyPr/>
        <a:lstStyle/>
        <a:p>
          <a:r>
            <a:rPr lang="ru-RU" sz="3000" b="1" dirty="0">
              <a:latin typeface="Times New Roman" panose="02020603050405020304" pitchFamily="18" charset="0"/>
              <a:cs typeface="Times New Roman" panose="02020603050405020304" pitchFamily="18" charset="0"/>
            </a:rPr>
            <a:t>33,6%</a:t>
          </a:r>
        </a:p>
      </dgm:t>
    </dgm:pt>
    <dgm:pt modelId="{DEAF126D-A5FF-4C75-A543-2BBD01485908}" type="parTrans" cxnId="{E750F322-C0FA-4E13-B96F-C22D2023F1A7}">
      <dgm:prSet/>
      <dgm:spPr/>
      <dgm:t>
        <a:bodyPr/>
        <a:lstStyle/>
        <a:p>
          <a:endParaRPr lang="ru-RU"/>
        </a:p>
      </dgm:t>
    </dgm:pt>
    <dgm:pt modelId="{5A8D1C15-9A14-4E43-82D1-71B3DBCEFBC5}" type="sibTrans" cxnId="{E750F322-C0FA-4E13-B96F-C22D2023F1A7}">
      <dgm:prSet/>
      <dgm:spPr/>
      <dgm:t>
        <a:bodyPr/>
        <a:lstStyle/>
        <a:p>
          <a:endParaRPr lang="ru-RU"/>
        </a:p>
      </dgm:t>
    </dgm:pt>
    <dgm:pt modelId="{A59B324A-663B-4DF1-8639-D1F1388917D9}">
      <dgm:prSet phldrT="[Текст]" custT="1"/>
      <dgm:spPr>
        <a:solidFill>
          <a:srgbClr val="9900FF"/>
        </a:solidFill>
        <a:sp3d extrusionH="381000" contourW="38100" prstMaterial="matte">
          <a:bevelT/>
          <a:contourClr>
            <a:schemeClr val="lt1"/>
          </a:contourClr>
        </a:sp3d>
      </dgm:spPr>
      <dgm:t>
        <a:bodyPr/>
        <a:lstStyle/>
        <a:p>
          <a:r>
            <a:rPr lang="ru-RU" sz="3000" b="1" dirty="0">
              <a:latin typeface="Times New Roman" panose="02020603050405020304" pitchFamily="18" charset="0"/>
              <a:cs typeface="Times New Roman" panose="02020603050405020304" pitchFamily="18" charset="0"/>
            </a:rPr>
            <a:t>57,4%</a:t>
          </a:r>
        </a:p>
      </dgm:t>
    </dgm:pt>
    <dgm:pt modelId="{160F6C66-EDAB-4D36-811D-53B6469CAA48}" type="parTrans" cxnId="{DC5BBA6D-A641-49AA-996B-B20E981180DE}">
      <dgm:prSet/>
      <dgm:spPr/>
      <dgm:t>
        <a:bodyPr/>
        <a:lstStyle/>
        <a:p>
          <a:endParaRPr lang="ru-RU"/>
        </a:p>
      </dgm:t>
    </dgm:pt>
    <dgm:pt modelId="{28C4E390-D522-46B1-ABBE-044CE5EF7D42}" type="sibTrans" cxnId="{DC5BBA6D-A641-49AA-996B-B20E981180DE}">
      <dgm:prSet/>
      <dgm:spPr/>
      <dgm:t>
        <a:bodyPr/>
        <a:lstStyle/>
        <a:p>
          <a:endParaRPr lang="ru-RU"/>
        </a:p>
      </dgm:t>
    </dgm:pt>
    <dgm:pt modelId="{98C5F2DA-B1C2-4F99-AB7A-81F3F38F5F88}" type="pres">
      <dgm:prSet presAssocID="{9248BD31-8315-4358-B894-AB9EA04ED41F}" presName="Name0" presStyleCnt="0">
        <dgm:presLayoutVars>
          <dgm:dir/>
          <dgm:animLvl val="lvl"/>
          <dgm:resizeHandles val="exact"/>
        </dgm:presLayoutVars>
      </dgm:prSet>
      <dgm:spPr/>
    </dgm:pt>
    <dgm:pt modelId="{A325720A-C7BC-43CE-8E1C-A4BAF29FB925}" type="pres">
      <dgm:prSet presAssocID="{835254E5-35EF-48CA-BD6C-FA853A114082}" presName="Name8" presStyleCnt="0"/>
      <dgm:spPr/>
    </dgm:pt>
    <dgm:pt modelId="{6612EFA4-5A53-4BDE-AAD1-A6C8318A843C}" type="pres">
      <dgm:prSet presAssocID="{835254E5-35EF-48CA-BD6C-FA853A114082}" presName="level" presStyleLbl="node1" presStyleIdx="0" presStyleCnt="3" custScaleY="39174" custLinFactNeighborX="39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315114-FA1F-4CEE-BB1E-8FABA0B19CF3}" type="pres">
      <dgm:prSet presAssocID="{835254E5-35EF-48CA-BD6C-FA853A11408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2BB4B7-EE0A-4D08-AFF0-C3111D82A9F8}" type="pres">
      <dgm:prSet presAssocID="{CE77A8AB-3DA0-465F-9C26-426FC6F67ACD}" presName="Name8" presStyleCnt="0"/>
      <dgm:spPr/>
    </dgm:pt>
    <dgm:pt modelId="{8DA2DD0E-35D3-4063-B20A-294E9AD6432C}" type="pres">
      <dgm:prSet presAssocID="{CE77A8AB-3DA0-465F-9C26-426FC6F67ACD}" presName="level" presStyleLbl="node1" presStyleIdx="1" presStyleCnt="3" custScaleY="3300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5E6232-32EE-44E7-95C6-D87CF4F5ABA7}" type="pres">
      <dgm:prSet presAssocID="{CE77A8AB-3DA0-465F-9C26-426FC6F67AC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6A0DFF-366F-43D9-8BF4-15C424D805C4}" type="pres">
      <dgm:prSet presAssocID="{A59B324A-663B-4DF1-8639-D1F1388917D9}" presName="Name8" presStyleCnt="0"/>
      <dgm:spPr/>
    </dgm:pt>
    <dgm:pt modelId="{8FEBB5EB-105A-4220-9523-3912F223D0D0}" type="pres">
      <dgm:prSet presAssocID="{A59B324A-663B-4DF1-8639-D1F1388917D9}" presName="level" presStyleLbl="node1" presStyleIdx="2" presStyleCnt="3" custScaleY="76349" custLinFactNeighborX="69" custLinFactNeighborY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7BBF23-ABAC-46B2-A3A4-DA394CE49174}" type="pres">
      <dgm:prSet presAssocID="{A59B324A-663B-4DF1-8639-D1F1388917D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3668917-F021-47D9-A4FF-81E4E05B7A09}" type="presOf" srcId="{A59B324A-663B-4DF1-8639-D1F1388917D9}" destId="{8FEBB5EB-105A-4220-9523-3912F223D0D0}" srcOrd="0" destOrd="0" presId="urn:microsoft.com/office/officeart/2005/8/layout/pyramid1"/>
    <dgm:cxn modelId="{A10B8698-4782-4AD5-9DD9-037BF3EADB90}" srcId="{9248BD31-8315-4358-B894-AB9EA04ED41F}" destId="{835254E5-35EF-48CA-BD6C-FA853A114082}" srcOrd="0" destOrd="0" parTransId="{2315E14F-CE14-434A-B8D3-E1D37E62A7E8}" sibTransId="{3221F5DB-15F9-4A8C-A533-FD465057C2F5}"/>
    <dgm:cxn modelId="{DC5BBA6D-A641-49AA-996B-B20E981180DE}" srcId="{9248BD31-8315-4358-B894-AB9EA04ED41F}" destId="{A59B324A-663B-4DF1-8639-D1F1388917D9}" srcOrd="2" destOrd="0" parTransId="{160F6C66-EDAB-4D36-811D-53B6469CAA48}" sibTransId="{28C4E390-D522-46B1-ABBE-044CE5EF7D42}"/>
    <dgm:cxn modelId="{97E1702B-9781-4368-8857-99E37F417989}" type="presOf" srcId="{835254E5-35EF-48CA-BD6C-FA853A114082}" destId="{28315114-FA1F-4CEE-BB1E-8FABA0B19CF3}" srcOrd="1" destOrd="0" presId="urn:microsoft.com/office/officeart/2005/8/layout/pyramid1"/>
    <dgm:cxn modelId="{6F829EC7-24D8-47D3-B05C-74E4C85610B8}" type="presOf" srcId="{9248BD31-8315-4358-B894-AB9EA04ED41F}" destId="{98C5F2DA-B1C2-4F99-AB7A-81F3F38F5F88}" srcOrd="0" destOrd="0" presId="urn:microsoft.com/office/officeart/2005/8/layout/pyramid1"/>
    <dgm:cxn modelId="{9EC232ED-AE37-4B05-BDC6-6BE49416CEC7}" type="presOf" srcId="{A59B324A-663B-4DF1-8639-D1F1388917D9}" destId="{767BBF23-ABAC-46B2-A3A4-DA394CE49174}" srcOrd="1" destOrd="0" presId="urn:microsoft.com/office/officeart/2005/8/layout/pyramid1"/>
    <dgm:cxn modelId="{E750F322-C0FA-4E13-B96F-C22D2023F1A7}" srcId="{9248BD31-8315-4358-B894-AB9EA04ED41F}" destId="{CE77A8AB-3DA0-465F-9C26-426FC6F67ACD}" srcOrd="1" destOrd="0" parTransId="{DEAF126D-A5FF-4C75-A543-2BBD01485908}" sibTransId="{5A8D1C15-9A14-4E43-82D1-71B3DBCEFBC5}"/>
    <dgm:cxn modelId="{C1EDD0EC-272E-468F-BBAC-DCAD9F47BDFC}" type="presOf" srcId="{CE77A8AB-3DA0-465F-9C26-426FC6F67ACD}" destId="{A05E6232-32EE-44E7-95C6-D87CF4F5ABA7}" srcOrd="1" destOrd="0" presId="urn:microsoft.com/office/officeart/2005/8/layout/pyramid1"/>
    <dgm:cxn modelId="{5119B32D-5DAF-4DE0-A5D1-094FFBA76662}" type="presOf" srcId="{CE77A8AB-3DA0-465F-9C26-426FC6F67ACD}" destId="{8DA2DD0E-35D3-4063-B20A-294E9AD6432C}" srcOrd="0" destOrd="0" presId="urn:microsoft.com/office/officeart/2005/8/layout/pyramid1"/>
    <dgm:cxn modelId="{A1991C2B-F7DF-4FD6-9EF5-02886B52D2D3}" type="presOf" srcId="{835254E5-35EF-48CA-BD6C-FA853A114082}" destId="{6612EFA4-5A53-4BDE-AAD1-A6C8318A843C}" srcOrd="0" destOrd="0" presId="urn:microsoft.com/office/officeart/2005/8/layout/pyramid1"/>
    <dgm:cxn modelId="{95283F88-743E-4D8B-8A0A-F8E4D631A883}" type="presParOf" srcId="{98C5F2DA-B1C2-4F99-AB7A-81F3F38F5F88}" destId="{A325720A-C7BC-43CE-8E1C-A4BAF29FB925}" srcOrd="0" destOrd="0" presId="urn:microsoft.com/office/officeart/2005/8/layout/pyramid1"/>
    <dgm:cxn modelId="{82919E8A-F021-437A-9811-B2B712C7C9A0}" type="presParOf" srcId="{A325720A-C7BC-43CE-8E1C-A4BAF29FB925}" destId="{6612EFA4-5A53-4BDE-AAD1-A6C8318A843C}" srcOrd="0" destOrd="0" presId="urn:microsoft.com/office/officeart/2005/8/layout/pyramid1"/>
    <dgm:cxn modelId="{94DC9C1D-280C-457B-8B5D-C362C069A34B}" type="presParOf" srcId="{A325720A-C7BC-43CE-8E1C-A4BAF29FB925}" destId="{28315114-FA1F-4CEE-BB1E-8FABA0B19CF3}" srcOrd="1" destOrd="0" presId="urn:microsoft.com/office/officeart/2005/8/layout/pyramid1"/>
    <dgm:cxn modelId="{1A63C4D3-E4F5-4FB8-B715-5F417B545A8F}" type="presParOf" srcId="{98C5F2DA-B1C2-4F99-AB7A-81F3F38F5F88}" destId="{FA2BB4B7-EE0A-4D08-AFF0-C3111D82A9F8}" srcOrd="1" destOrd="0" presId="urn:microsoft.com/office/officeart/2005/8/layout/pyramid1"/>
    <dgm:cxn modelId="{FE4D87AE-2112-4B9C-B6DB-9F0C70B48CCA}" type="presParOf" srcId="{FA2BB4B7-EE0A-4D08-AFF0-C3111D82A9F8}" destId="{8DA2DD0E-35D3-4063-B20A-294E9AD6432C}" srcOrd="0" destOrd="0" presId="urn:microsoft.com/office/officeart/2005/8/layout/pyramid1"/>
    <dgm:cxn modelId="{3263BFD7-201C-4F85-ABCF-B25C99A25A46}" type="presParOf" srcId="{FA2BB4B7-EE0A-4D08-AFF0-C3111D82A9F8}" destId="{A05E6232-32EE-44E7-95C6-D87CF4F5ABA7}" srcOrd="1" destOrd="0" presId="urn:microsoft.com/office/officeart/2005/8/layout/pyramid1"/>
    <dgm:cxn modelId="{BEE54DBC-EBD8-4670-B98B-7D9E6A80A3C7}" type="presParOf" srcId="{98C5F2DA-B1C2-4F99-AB7A-81F3F38F5F88}" destId="{E56A0DFF-366F-43D9-8BF4-15C424D805C4}" srcOrd="2" destOrd="0" presId="urn:microsoft.com/office/officeart/2005/8/layout/pyramid1"/>
    <dgm:cxn modelId="{B2991CD1-B292-4720-8D92-08A0422124BB}" type="presParOf" srcId="{E56A0DFF-366F-43D9-8BF4-15C424D805C4}" destId="{8FEBB5EB-105A-4220-9523-3912F223D0D0}" srcOrd="0" destOrd="0" presId="urn:microsoft.com/office/officeart/2005/8/layout/pyramid1"/>
    <dgm:cxn modelId="{308658AB-EF06-4620-BFF9-073BE24F2C48}" type="presParOf" srcId="{E56A0DFF-366F-43D9-8BF4-15C424D805C4}" destId="{767BBF23-ABAC-46B2-A3A4-DA394CE49174}" srcOrd="1" destOrd="0" presId="urn:microsoft.com/office/officeart/2005/8/layout/pyramid1"/>
  </dgm:cxnLst>
  <dgm:bg/>
  <dgm:whole>
    <a:ln w="76200"/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12EFA4-5A53-4BDE-AAD1-A6C8318A843C}">
      <dsp:nvSpPr>
        <dsp:cNvPr id="0" name=""/>
        <dsp:cNvSpPr/>
      </dsp:nvSpPr>
      <dsp:spPr>
        <a:xfrm>
          <a:off x="2339228" y="0"/>
          <a:ext cx="1671283" cy="1352582"/>
        </a:xfrm>
        <a:prstGeom prst="trapezoid">
          <a:avLst>
            <a:gd name="adj" fmla="val 61781"/>
          </a:avLst>
        </a:prstGeom>
        <a:solidFill>
          <a:srgbClr val="FFC000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3000" b="1" kern="12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800" b="1" kern="12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9,0%</a:t>
          </a:r>
        </a:p>
      </dsp:txBody>
      <dsp:txXfrm>
        <a:off x="2339228" y="0"/>
        <a:ext cx="1671283" cy="1352582"/>
      </dsp:txXfrm>
    </dsp:sp>
    <dsp:sp modelId="{8DA2DD0E-35D3-4063-B20A-294E9AD6432C}">
      <dsp:nvSpPr>
        <dsp:cNvPr id="0" name=""/>
        <dsp:cNvSpPr/>
      </dsp:nvSpPr>
      <dsp:spPr>
        <a:xfrm>
          <a:off x="1628641" y="1352582"/>
          <a:ext cx="3079420" cy="1139616"/>
        </a:xfrm>
        <a:prstGeom prst="trapezoid">
          <a:avLst>
            <a:gd name="adj" fmla="val 61781"/>
          </a:avLst>
        </a:prstGeom>
        <a:solidFill>
          <a:srgbClr val="00B050"/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33,6%</a:t>
          </a:r>
        </a:p>
      </dsp:txBody>
      <dsp:txXfrm>
        <a:off x="2167540" y="1352582"/>
        <a:ext cx="2001623" cy="1139616"/>
      </dsp:txXfrm>
    </dsp:sp>
    <dsp:sp modelId="{8FEBB5EB-105A-4220-9523-3912F223D0D0}">
      <dsp:nvSpPr>
        <dsp:cNvPr id="0" name=""/>
        <dsp:cNvSpPr/>
      </dsp:nvSpPr>
      <dsp:spPr>
        <a:xfrm>
          <a:off x="0" y="2492199"/>
          <a:ext cx="6336703" cy="2636144"/>
        </a:xfrm>
        <a:prstGeom prst="trapezoid">
          <a:avLst>
            <a:gd name="adj" fmla="val 61781"/>
          </a:avLst>
        </a:prstGeom>
        <a:solidFill>
          <a:srgbClr val="9900FF"/>
        </a:solidFill>
        <a:ln>
          <a:noFill/>
        </a:ln>
        <a:effectLst/>
        <a:sp3d extrusionH="381000" contourW="38100" prstMaterial="matte">
          <a:bevelT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57,4%</a:t>
          </a:r>
        </a:p>
      </dsp:txBody>
      <dsp:txXfrm>
        <a:off x="1108923" y="2492199"/>
        <a:ext cx="4118857" cy="26361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0.08197</cdr:x>
      <cdr:y>0.81645</cdr:y>
    </cdr:from>
    <cdr:to>
      <cdr:x>0.2459</cdr:x>
      <cdr:y>0.88123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20080" y="5445224"/>
          <a:ext cx="1440160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0.00205</cdr:x>
      <cdr:y>0.89171</cdr:y>
    </cdr:from>
    <cdr:to>
      <cdr:x>0.42535</cdr:x>
      <cdr:y>0.98145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8002" y="5606165"/>
          <a:ext cx="3718680" cy="5641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>
            <a:lnSpc>
              <a:spcPts val="1800"/>
            </a:lnSpc>
          </a:pPr>
          <a:r>
            <a:rPr lang="ru-RU" sz="20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Национальная</a:t>
          </a:r>
          <a:r>
            <a:rPr lang="ru-RU" sz="18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экономика</a:t>
          </a:r>
        </a:p>
        <a:p xmlns:a="http://schemas.openxmlformats.org/drawingml/2006/main">
          <a:pPr algn="ctr">
            <a:lnSpc>
              <a:spcPts val="1800"/>
            </a:lnSpc>
          </a:pPr>
          <a:r>
            <a:rPr lang="ru-RU" sz="1800" i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2,9%</a:t>
          </a:r>
          <a:endParaRPr lang="ru-RU" sz="2000" i="1" dirty="0">
            <a:solidFill>
              <a:srgbClr val="000099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0.02455</cdr:x>
      <cdr:y>0.80589</cdr:y>
    </cdr:from>
    <cdr:to>
      <cdr:x>0.57163</cdr:x>
      <cdr:y>0.93158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15672" y="4968557"/>
          <a:ext cx="4806084" cy="7749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>
            <a:lnSpc>
              <a:spcPts val="1800"/>
            </a:lnSpc>
          </a:pPr>
          <a:r>
            <a:rPr lang="ru-RU" sz="20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Общегосударственная</a:t>
          </a:r>
          <a:r>
            <a:rPr lang="ru-RU" sz="18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деятельность</a:t>
          </a:r>
        </a:p>
        <a:p xmlns:a="http://schemas.openxmlformats.org/drawingml/2006/main">
          <a:pPr algn="ctr">
            <a:lnSpc>
              <a:spcPts val="1800"/>
            </a:lnSpc>
          </a:pPr>
          <a:r>
            <a:rPr lang="ru-RU" sz="2000" i="1" dirty="0">
              <a:solidFill>
                <a:srgbClr val="000099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3,2%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F297C9-4343-4D49-A4CB-C89E9439FB52}" type="datetimeFigureOut">
              <a:rPr lang="ru-RU" smtClean="0"/>
              <a:t>29.07.2026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C72761-8688-4E01-AA3F-C41AA75B15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932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72761-8688-4E01-AA3F-C41AA75B155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1349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C72761-8688-4E01-AA3F-C41AA75B155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3448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29.07.2026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29.07.2026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29.07.2026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29.07.2026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29.07.2026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29.07.2026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29.07.2026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29.07.2026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29.07.2026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29.07.2026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29.07.2026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D8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29.07.2026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7E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2" y="476672"/>
            <a:ext cx="7992888" cy="6740307"/>
          </a:xfrm>
          <a:prstGeom prst="rect">
            <a:avLst/>
          </a:prstGeom>
          <a:noFill/>
          <a:ln w="2222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 prst="divot"/>
          </a:sp3d>
        </p:spPr>
        <p:txBody>
          <a:bodyPr wrap="square" lIns="91440" tIns="45720" rIns="91440" bIns="45720">
            <a:spAutoFit/>
            <a:sp3d extrusionH="31750" contourW="6350" prstMaterial="powder">
              <a:bevelT w="19050" h="19050" prst="coolSlant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ru-RU" sz="7200" b="1" dirty="0">
                <a:ln w="22225" cap="rnd">
                  <a:solidFill>
                    <a:srgbClr val="000099"/>
                  </a:solidFill>
                </a:ln>
                <a:solidFill>
                  <a:srgbClr val="0000CC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bg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</a:t>
            </a:r>
          </a:p>
          <a:p>
            <a:pPr algn="ctr"/>
            <a:r>
              <a:rPr lang="ru-RU" sz="7200" b="1" dirty="0">
                <a:ln w="22225" cap="rnd">
                  <a:solidFill>
                    <a:srgbClr val="000099"/>
                  </a:solidFill>
                </a:ln>
                <a:solidFill>
                  <a:srgbClr val="0000CC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bg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</a:t>
            </a:r>
          </a:p>
          <a:p>
            <a:pPr algn="ctr"/>
            <a:r>
              <a:rPr lang="ru-RU" sz="7200" b="1" dirty="0">
                <a:ln w="22225" cap="rnd">
                  <a:solidFill>
                    <a:srgbClr val="000099"/>
                  </a:solidFill>
                </a:ln>
                <a:solidFill>
                  <a:srgbClr val="0000CC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bg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ГОРОДА</a:t>
            </a:r>
            <a:r>
              <a:rPr lang="en-US" sz="7200" b="1" dirty="0">
                <a:ln w="22225" cap="rnd">
                  <a:solidFill>
                    <a:srgbClr val="000099"/>
                  </a:solidFill>
                </a:ln>
                <a:solidFill>
                  <a:srgbClr val="0000CC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bg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7200" b="1" dirty="0">
              <a:ln w="22225" cap="rnd">
                <a:solidFill>
                  <a:srgbClr val="000099"/>
                </a:solidFill>
              </a:ln>
              <a:solidFill>
                <a:srgbClr val="0000CC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  <a:outerShdw blurRad="50800" dist="38100" algn="l" rotWithShape="0">
                  <a:schemeClr val="bg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7200" b="1" dirty="0">
                <a:ln w="22225" cap="rnd">
                  <a:solidFill>
                    <a:srgbClr val="000099"/>
                  </a:solidFill>
                </a:ln>
                <a:solidFill>
                  <a:srgbClr val="0000CC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bg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 1 полугодие</a:t>
            </a:r>
          </a:p>
          <a:p>
            <a:pPr algn="ctr"/>
            <a:r>
              <a:rPr lang="ru-RU" sz="7200" b="1" dirty="0">
                <a:ln w="22225" cap="rnd">
                  <a:solidFill>
                    <a:srgbClr val="000099"/>
                  </a:solidFill>
                </a:ln>
                <a:solidFill>
                  <a:srgbClr val="0000CC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bg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2026 года </a:t>
            </a:r>
          </a:p>
          <a:p>
            <a:pPr algn="ctr"/>
            <a:endParaRPr lang="ru-RU" sz="7200" b="1" dirty="0">
              <a:ln/>
              <a:solidFill>
                <a:schemeClr val="accent3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67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7E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>
            <a:noAutofit/>
          </a:bodyPr>
          <a:lstStyle/>
          <a:p>
            <a:pPr>
              <a:lnSpc>
                <a:spcPts val="4400"/>
              </a:lnSpc>
            </a:pPr>
            <a:r>
              <a:rPr lang="ru-RU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доходов бюджета </a:t>
            </a:r>
            <a:br>
              <a:rPr lang="ru-RU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Новополоцка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724385261"/>
              </p:ext>
            </p:extLst>
          </p:nvPr>
        </p:nvGraphicFramePr>
        <p:xfrm>
          <a:off x="179512" y="1340768"/>
          <a:ext cx="6336704" cy="5128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Скругленный прямоугольник 5"/>
          <p:cNvSpPr/>
          <p:nvPr/>
        </p:nvSpPr>
        <p:spPr>
          <a:xfrm>
            <a:off x="4972433" y="1772816"/>
            <a:ext cx="3096344" cy="792088"/>
          </a:xfrm>
          <a:prstGeom prst="roundRect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Неналоговые доходы    </a:t>
            </a: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14,6 млн. руб.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940152" y="4653136"/>
            <a:ext cx="3024336" cy="792088"/>
          </a:xfrm>
          <a:prstGeom prst="roundRect">
            <a:avLst/>
          </a:prstGeom>
          <a:solidFill>
            <a:srgbClr val="9900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доходы</a:t>
            </a:r>
          </a:p>
          <a:p>
            <a:pPr algn="ctr"/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93,6 млн. руб</a:t>
            </a:r>
            <a:r>
              <a:rPr lang="ru-RU" sz="2000" i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508104" y="3212976"/>
            <a:ext cx="3093796" cy="792088"/>
          </a:xfrm>
          <a:prstGeom prst="roundRec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0"/>
              </a:lnSpc>
            </a:pP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</a:t>
            </a:r>
          </a:p>
          <a:p>
            <a:pPr algn="ctr">
              <a:lnSpc>
                <a:spcPts val="2000"/>
              </a:lnSpc>
            </a:pP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54,7 млн. руб.</a:t>
            </a:r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3851920" y="2168860"/>
            <a:ext cx="1080120" cy="0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4641460" y="3609020"/>
            <a:ext cx="866644" cy="0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5495311" y="5049180"/>
            <a:ext cx="432048" cy="0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2714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7E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5405" y="38797"/>
            <a:ext cx="8229600" cy="293859"/>
          </a:xfrm>
        </p:spPr>
        <p:txBody>
          <a:bodyPr>
            <a:noAutofit/>
          </a:bodyPr>
          <a:lstStyle/>
          <a:p>
            <a:pPr>
              <a:lnSpc>
                <a:spcPts val="4400"/>
              </a:lnSpc>
            </a:pPr>
            <a:r>
              <a:rPr lang="ru-RU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бюджета г. Новополоцка по доходам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9752525"/>
              </p:ext>
            </p:extLst>
          </p:nvPr>
        </p:nvGraphicFramePr>
        <p:xfrm>
          <a:off x="254953" y="498556"/>
          <a:ext cx="8650504" cy="574899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164650">
                  <a:extLst>
                    <a:ext uri="{9D8B030D-6E8A-4147-A177-3AD203B41FA5}">
                      <a16:colId xmlns:a16="http://schemas.microsoft.com/office/drawing/2014/main" xmlns="" val="2973331276"/>
                    </a:ext>
                  </a:extLst>
                </a:gridCol>
                <a:gridCol w="1129927">
                  <a:extLst>
                    <a:ext uri="{9D8B030D-6E8A-4147-A177-3AD203B41FA5}">
                      <a16:colId xmlns:a16="http://schemas.microsoft.com/office/drawing/2014/main" xmlns="" val="936111088"/>
                    </a:ext>
                  </a:extLst>
                </a:gridCol>
                <a:gridCol w="1200547">
                  <a:extLst>
                    <a:ext uri="{9D8B030D-6E8A-4147-A177-3AD203B41FA5}">
                      <a16:colId xmlns:a16="http://schemas.microsoft.com/office/drawing/2014/main" xmlns="" val="3128948306"/>
                    </a:ext>
                  </a:extLst>
                </a:gridCol>
                <a:gridCol w="1155380">
                  <a:extLst>
                    <a:ext uri="{9D8B030D-6E8A-4147-A177-3AD203B41FA5}">
                      <a16:colId xmlns:a16="http://schemas.microsoft.com/office/drawing/2014/main" xmlns="" val="2775084359"/>
                    </a:ext>
                  </a:extLst>
                </a:gridCol>
              </a:tblGrid>
              <a:tr h="95343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2026 год, млн. рублей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Исполнение за 1 полугодие 2026 года, млн. рублей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исполнения к плану на год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868687202"/>
                  </a:ext>
                </a:extLst>
              </a:tr>
              <a:tr h="355686">
                <a:tc>
                  <a:txBody>
                    <a:bodyPr/>
                    <a:lstStyle/>
                    <a:p>
                      <a:pPr algn="l"/>
                      <a:r>
                        <a:rPr lang="ru-RU" sz="14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r>
                        <a:rPr lang="ru-RU" sz="1400" b="1" i="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ДОХОДОВ</a:t>
                      </a:r>
                      <a:endParaRPr lang="ru-RU" sz="1400" b="1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i="0" kern="1200" baseline="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320,1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i="0" kern="1200" baseline="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162,9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400" b="1" i="0" kern="1200" baseline="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50,9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938443644"/>
                  </a:ext>
                </a:extLst>
              </a:tr>
              <a:tr h="355686">
                <a:tc>
                  <a:txBody>
                    <a:bodyPr/>
                    <a:lstStyle/>
                    <a:p>
                      <a:pPr algn="l"/>
                      <a:r>
                        <a:rPr lang="ru-RU" sz="1200" b="1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ДОХОДЫ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b="1" i="0" kern="12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204,6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b="1" i="0" kern="12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93,6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b="1" i="0" kern="12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45,7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651964928"/>
                  </a:ext>
                </a:extLst>
              </a:tr>
              <a:tr h="355686">
                <a:tc>
                  <a:txBody>
                    <a:bodyPr/>
                    <a:lstStyle/>
                    <a:p>
                      <a:pPr algn="l"/>
                      <a:r>
                        <a:rPr lang="ru-RU" sz="1000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ДОХОДЫ И ПРИБЫЛЬ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i="0" kern="12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122,1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i="0" kern="12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57,5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i="0" kern="12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47,1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657395572"/>
                  </a:ext>
                </a:extLst>
              </a:tr>
              <a:tr h="355686">
                <a:tc>
                  <a:txBody>
                    <a:bodyPr/>
                    <a:lstStyle/>
                    <a:p>
                      <a:pPr algn="l"/>
                      <a:r>
                        <a:rPr lang="ru-RU" sz="1000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СОБСТВЕННОСТЬ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i="0" kern="12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i="0" kern="12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7,4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i="0" kern="12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30,2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841957386"/>
                  </a:ext>
                </a:extLst>
              </a:tr>
              <a:tr h="355686">
                <a:tc>
                  <a:txBody>
                    <a:bodyPr/>
                    <a:lstStyle/>
                    <a:p>
                      <a:pPr algn="l"/>
                      <a:r>
                        <a:rPr lang="ru-RU" sz="1000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НАЛОГИ НА ТОВАРЫ (РАБОТЫ, УСЛУГИ)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i="0" kern="12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57,5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i="0" kern="12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28,4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i="0" kern="12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49,4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4608480"/>
                  </a:ext>
                </a:extLst>
              </a:tr>
              <a:tr h="355686">
                <a:tc>
                  <a:txBody>
                    <a:bodyPr/>
                    <a:lstStyle/>
                    <a:p>
                      <a:pPr algn="l"/>
                      <a:r>
                        <a:rPr lang="ru-RU" sz="1000" i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ДРУГИЕ НАЛОГИ, СБОРЫ (ПОШЛИНЫ) И ДРУГИЕ НАЛОГОВЫЕ ДОХОДЫ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i="0" kern="12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i="0" kern="12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i="0" kern="12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43,0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751280240"/>
                  </a:ext>
                </a:extLst>
              </a:tr>
              <a:tr h="296405">
                <a:tc>
                  <a:txBody>
                    <a:bodyPr/>
                    <a:lstStyle/>
                    <a:p>
                      <a:pPr algn="l"/>
                      <a:r>
                        <a:rPr lang="ru-RU" sz="1100" b="1" i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НЕНАЛОГОВЫЕ ДОХОДЫ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b="1" i="0" kern="12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21,2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b="1" i="0" kern="12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14,6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b="1" i="0" kern="12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68,9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878021596"/>
                  </a:ext>
                </a:extLst>
              </a:tr>
              <a:tr h="386699">
                <a:tc>
                  <a:txBody>
                    <a:bodyPr/>
                    <a:lstStyle/>
                    <a:p>
                      <a:pPr algn="l"/>
                      <a:r>
                        <a:rPr lang="ru-RU" sz="1000" i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ДОХОДЫ ОТ ИСПОЛЬЗОВАНИЯ ИМУЩЕСТВА, НАХОДЯЩЕГОСЯ В ГОСУДАРСТВЕННОЙ СОБСТВЕННОСТИ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i="0" kern="12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5,4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i="0" kern="12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i="0" kern="12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55,6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537122706"/>
                  </a:ext>
                </a:extLst>
              </a:tr>
              <a:tr h="296405">
                <a:tc>
                  <a:txBody>
                    <a:bodyPr/>
                    <a:lstStyle/>
                    <a:p>
                      <a:pPr algn="l"/>
                      <a:r>
                        <a:rPr lang="ru-RU" sz="1000" i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ДОХОДЫ ОТ ОСУЩЕСТВЛЕНИЯ ПРИНОСЯЩЕЙ ДОХОДЫ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1400" i="0" kern="12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400" i="0" kern="12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400" i="0" kern="12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400" i="0" kern="12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i="0" kern="12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i="0" kern="12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51,8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413021608"/>
                  </a:ext>
                </a:extLst>
              </a:tr>
              <a:tr h="296405">
                <a:tc>
                  <a:txBody>
                    <a:bodyPr/>
                    <a:lstStyle/>
                    <a:p>
                      <a:pPr algn="l"/>
                      <a:r>
                        <a:rPr lang="ru-RU" sz="1000" i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ШТРАФЫ, УДЕРЖАНИЯ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i="0" kern="12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i="0" kern="12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1,2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i="0" kern="12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293,6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649021530"/>
                  </a:ext>
                </a:extLst>
              </a:tr>
              <a:tr h="296405">
                <a:tc>
                  <a:txBody>
                    <a:bodyPr/>
                    <a:lstStyle/>
                    <a:p>
                      <a:pPr algn="l"/>
                      <a:r>
                        <a:rPr lang="ru-RU" sz="1000" i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ПРОЧИЕ НЕНАЛОГОВЫЕ ДОХОДЫ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i="0" kern="12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i="0" kern="12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i="0" kern="12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238,5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106521551"/>
                  </a:ext>
                </a:extLst>
              </a:tr>
              <a:tr h="296405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100" b="1" i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БЕЗВОЗМЕЗДНЫЕ ПОСТУПЛЕНИЯ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b="1" i="0" kern="12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94,3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b="1" i="0" kern="12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54,7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b="1" i="0" kern="12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58,0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221765489"/>
                  </a:ext>
                </a:extLst>
              </a:tr>
              <a:tr h="296405">
                <a:tc>
                  <a:txBody>
                    <a:bodyPr/>
                    <a:lstStyle/>
                    <a:p>
                      <a:pPr algn="l"/>
                      <a:r>
                        <a:rPr lang="ru-RU" sz="1000" i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ДОТАЦИИ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i="0" kern="12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84,8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i="0" kern="12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49,4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i="0" kern="12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58,3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959626179"/>
                  </a:ext>
                </a:extLst>
              </a:tr>
              <a:tr h="409394">
                <a:tc>
                  <a:txBody>
                    <a:bodyPr/>
                    <a:lstStyle/>
                    <a:p>
                      <a:pPr algn="l"/>
                      <a:r>
                        <a:rPr lang="ru-RU" sz="1000" i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СУБВЕНЦИИ</a:t>
                      </a:r>
                      <a:r>
                        <a:rPr lang="ru-RU" sz="1000" i="0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</a:t>
                      </a:r>
                      <a:r>
                        <a:rPr lang="ru-RU" sz="1000" i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ИНЫЕ МЕЖБЮДЖЕТНЫЕ ТРАНСФЕРТЫ ИЗ ВЫШЕСТОЯЩЕГО БЮДЖЕТА НИЖЕСТОЯЩЕМУ БЮДЖЕТУ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i="0" kern="12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9,5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i="0" kern="120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5,3</a:t>
                      </a:r>
                      <a:endParaRPr lang="ru-RU" sz="1400" i="0" kern="12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i="0" kern="1200" dirty="0">
                          <a:solidFill>
                            <a:sysClr val="windowText" lastClr="00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55,8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0498591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8950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7E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171" y="346657"/>
            <a:ext cx="8229600" cy="1080120"/>
          </a:xfrm>
        </p:spPr>
        <p:txBody>
          <a:bodyPr>
            <a:noAutofit/>
          </a:bodyPr>
          <a:lstStyle/>
          <a:p>
            <a:r>
              <a:rPr lang="ru-RU" sz="4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</a:t>
            </a:r>
            <a:br>
              <a:rPr lang="ru-RU" sz="4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собственных доходов</a:t>
            </a:r>
            <a:r>
              <a:rPr lang="ru-RU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108</a:t>
            </a:r>
            <a:r>
              <a:rPr lang="ru-RU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,2 млн. руб.</a:t>
            </a: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604775983"/>
              </p:ext>
            </p:extLst>
          </p:nvPr>
        </p:nvGraphicFramePr>
        <p:xfrm>
          <a:off x="101481" y="1444977"/>
          <a:ext cx="9064341" cy="55918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61829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7E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5405" y="116632"/>
            <a:ext cx="8229600" cy="850241"/>
          </a:xfrm>
        </p:spPr>
        <p:txBody>
          <a:bodyPr>
            <a:noAutofit/>
          </a:bodyPr>
          <a:lstStyle/>
          <a:p>
            <a:pPr>
              <a:lnSpc>
                <a:spcPts val="2700"/>
              </a:lnSpc>
            </a:pPr>
            <a:r>
              <a:rPr lang="ru-RU" sz="24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бюджета г. Новополоцка </a:t>
            </a:r>
            <a:br>
              <a:rPr lang="ru-RU" sz="24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функциональной классификации расходов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7243498"/>
              </p:ext>
            </p:extLst>
          </p:nvPr>
        </p:nvGraphicFramePr>
        <p:xfrm>
          <a:off x="254953" y="966873"/>
          <a:ext cx="8650504" cy="5043731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164650">
                  <a:extLst>
                    <a:ext uri="{9D8B030D-6E8A-4147-A177-3AD203B41FA5}">
                      <a16:colId xmlns:a16="http://schemas.microsoft.com/office/drawing/2014/main" xmlns="" val="2973331276"/>
                    </a:ext>
                  </a:extLst>
                </a:gridCol>
                <a:gridCol w="1129927">
                  <a:extLst>
                    <a:ext uri="{9D8B030D-6E8A-4147-A177-3AD203B41FA5}">
                      <a16:colId xmlns:a16="http://schemas.microsoft.com/office/drawing/2014/main" xmlns="" val="936111088"/>
                    </a:ext>
                  </a:extLst>
                </a:gridCol>
                <a:gridCol w="1200547">
                  <a:extLst>
                    <a:ext uri="{9D8B030D-6E8A-4147-A177-3AD203B41FA5}">
                      <a16:colId xmlns:a16="http://schemas.microsoft.com/office/drawing/2014/main" xmlns="" val="3128948306"/>
                    </a:ext>
                  </a:extLst>
                </a:gridCol>
                <a:gridCol w="1155380">
                  <a:extLst>
                    <a:ext uri="{9D8B030D-6E8A-4147-A177-3AD203B41FA5}">
                      <a16:colId xmlns:a16="http://schemas.microsoft.com/office/drawing/2014/main" xmlns="" val="2775084359"/>
                    </a:ext>
                  </a:extLst>
                </a:gridCol>
              </a:tblGrid>
              <a:tr h="110675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2026 год, млн. рублей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Исполнение за 1 полугодие 2026 года, млн. рублей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Процент исполнения к плану на год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868687202"/>
                  </a:ext>
                </a:extLst>
              </a:tr>
              <a:tr h="401509"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r>
                        <a:rPr lang="ru-RU" sz="1600" b="1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РАСХОДОВ</a:t>
                      </a:r>
                      <a:endParaRPr lang="ru-RU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kern="1200" baseline="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319,8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kern="1200" baseline="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600" b="1" kern="1200" baseline="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938443644"/>
                  </a:ext>
                </a:extLst>
              </a:tr>
              <a:tr h="401509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400" b="1" i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ОБЩЕГОСУДАРСТВЕННАЯ ДЕЯТЕЛЬНОСТЬ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b="1" i="0" kern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b="1" i="0" kern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5,14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ru-RU" sz="1400" b="1" i="0" kern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38,6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651964928"/>
                  </a:ext>
                </a:extLst>
              </a:tr>
              <a:tr h="401509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400" b="1" i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НАЦИОНАЛЬНАЯ ЭКОНОМИКА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1400" b="1" i="0" kern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10,2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1400" b="1" i="0" kern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4,7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1400" b="1" i="0" kern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46,0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841957386"/>
                  </a:ext>
                </a:extLst>
              </a:tr>
              <a:tr h="401509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400" b="1" i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ОХРАНА ОКРУЖАЮЩЕЙ СРЕДЫ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1400" b="1" i="0" kern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1400" b="1" i="0" kern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1400" b="1" i="0" kern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4608480"/>
                  </a:ext>
                </a:extLst>
              </a:tr>
              <a:tr h="401509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400" b="1" i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ЖИЛИЩНО-КОММУНАЛЬНЫЕ УСЛУГИ И ЖИЛИЩНОЕ СТРОИТЕЛЬСТВО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1400" b="1" i="0" kern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58,1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1400" b="1" i="0" kern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25,7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1400" b="1" i="0" kern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44,2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751280240"/>
                  </a:ext>
                </a:extLst>
              </a:tr>
              <a:tr h="344067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400" b="1" i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ЗДРАВООХРАНЕНИЕ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1400" b="1" i="0" kern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94,9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1400" b="1" i="0" kern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48,6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1400" b="1" i="0" kern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51,2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878021596"/>
                  </a:ext>
                </a:extLst>
              </a:tr>
              <a:tr h="436517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400" b="1" i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1400" b="1" i="0" kern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1400" b="1" i="0" kern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9,7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1400" b="1" i="0" kern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48,5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537122706"/>
                  </a:ext>
                </a:extLst>
              </a:tr>
              <a:tr h="344067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400" b="1" i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КУЛЬТУРА и СРЕДСТВА МАССОВОЙ ИНФОРМАЦИИ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1400" b="1" i="0" kern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5,8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1400" b="1" i="0" kern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2,8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1400" b="1" i="0" kern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48,2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413021608"/>
                  </a:ext>
                </a:extLst>
              </a:tr>
              <a:tr h="344067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400" b="1" i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1400" b="1" i="0" kern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110,2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1400" b="1" i="0" kern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60,0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1400" b="1" i="0" kern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54,4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649021530"/>
                  </a:ext>
                </a:extLst>
              </a:tr>
              <a:tr h="344067">
                <a:tc>
                  <a:txBody>
                    <a:bodyPr/>
                    <a:lstStyle/>
                    <a:p>
                      <a:pPr marL="0" algn="l" defTabSz="914400" rtl="0" eaLnBrk="1" fontAlgn="t" latinLnBrk="0" hangingPunct="1"/>
                      <a:r>
                        <a:rPr lang="ru-RU" sz="1400" b="1" i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СОЦИАЛЬНАЯ ПОЛИТИКА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1400" b="1" i="0" kern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7,1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1400" b="1" i="0" kern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3,3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t" latinLnBrk="0" hangingPunct="1"/>
                      <a:r>
                        <a:rPr lang="ru-RU" sz="1400" b="1" i="0" kern="12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46,4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31065215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0512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7E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7300" y="422347"/>
            <a:ext cx="8229600" cy="847529"/>
          </a:xfrm>
        </p:spPr>
        <p:txBody>
          <a:bodyPr>
            <a:normAutofit fontScale="90000"/>
          </a:bodyPr>
          <a:lstStyle/>
          <a:p>
            <a:pPr>
              <a:lnSpc>
                <a:spcPts val="3500"/>
              </a:lnSpc>
            </a:pPr>
            <a:r>
              <a:rPr lang="ru-RU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br>
              <a:rPr lang="ru-RU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49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городского бюджета </a:t>
            </a:r>
            <a:br>
              <a:rPr lang="ru-RU" sz="49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5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5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9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159,8 млн. руб.</a:t>
            </a: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677538258"/>
              </p:ext>
            </p:extLst>
          </p:nvPr>
        </p:nvGraphicFramePr>
        <p:xfrm>
          <a:off x="251872" y="692696"/>
          <a:ext cx="8784976" cy="6165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5" name="Прямая соединительная линия 4"/>
          <p:cNvCxnSpPr>
            <a:cxnSpLocks/>
          </p:cNvCxnSpPr>
          <p:nvPr/>
        </p:nvCxnSpPr>
        <p:spPr>
          <a:xfrm>
            <a:off x="507643" y="4509120"/>
            <a:ext cx="175925" cy="1656184"/>
          </a:xfrm>
          <a:prstGeom prst="line">
            <a:avLst/>
          </a:prstGeom>
          <a:ln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>
            <a:cxnSpLocks/>
          </p:cNvCxnSpPr>
          <p:nvPr/>
        </p:nvCxnSpPr>
        <p:spPr>
          <a:xfrm flipH="1">
            <a:off x="787485" y="4581128"/>
            <a:ext cx="151854" cy="1006996"/>
          </a:xfrm>
          <a:prstGeom prst="line">
            <a:avLst/>
          </a:prstGeom>
          <a:ln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837266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7E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2E4ECB6-F5EE-4B6B-8240-A16EEF30C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>
            <a:normAutofit/>
          </a:bodyPr>
          <a:lstStyle/>
          <a:p>
            <a:pPr>
              <a:lnSpc>
                <a:spcPts val="4000"/>
              </a:lnSpc>
            </a:pPr>
            <a:r>
              <a:rPr lang="ru-RU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расходов городского бюджета по статьям расходов</a:t>
            </a:r>
            <a:endParaRPr lang="ru-RU" dirty="0"/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xmlns="" id="{1553A055-59F3-44CF-8F4C-3556FAC037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55826136"/>
              </p:ext>
            </p:extLst>
          </p:nvPr>
        </p:nvGraphicFramePr>
        <p:xfrm>
          <a:off x="0" y="1331640"/>
          <a:ext cx="9144000" cy="5526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A9D7A51-8FF2-41C5-AE12-BF13EBDC71F5}"/>
              </a:ext>
            </a:extLst>
          </p:cNvPr>
          <p:cNvSpPr txBox="1"/>
          <p:nvPr/>
        </p:nvSpPr>
        <p:spPr>
          <a:xfrm>
            <a:off x="1691680" y="3429000"/>
            <a:ext cx="16561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</a:t>
            </a:r>
          </a:p>
          <a:p>
            <a:pPr algn="ctr"/>
            <a:r>
              <a:rPr lang="ru-RU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160,0 </a:t>
            </a:r>
          </a:p>
          <a:p>
            <a:pPr algn="ctr"/>
            <a:r>
              <a:rPr lang="ru-RU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219845492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7849</TotalTime>
  <Words>373</Words>
  <Application>Microsoft Office PowerPoint</Application>
  <PresentationFormat>Экран (4:3)</PresentationFormat>
  <Paragraphs>173</Paragraphs>
  <Slides>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Структура доходов бюджета  г. Новополоцка</vt:lpstr>
      <vt:lpstr>Исполнение бюджета г. Новополоцка по доходам</vt:lpstr>
      <vt:lpstr>Структура  собственных доходов 108,2 млн. руб.</vt:lpstr>
      <vt:lpstr>Исполнение бюджета г. Новополоцка  по функциональной классификации расходов</vt:lpstr>
      <vt:lpstr>    Структура расходов городского бюджета   159,8 млн. руб.</vt:lpstr>
      <vt:lpstr>Структура расходов городского бюджета по статьям расходов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Нормативы отчислений на 2018 год</dc:title>
  <dc:creator>Коновалова Елена</dc:creator>
  <cp:lastModifiedBy>RePack by Diakov</cp:lastModifiedBy>
  <cp:revision>464</cp:revision>
  <cp:lastPrinted>2026-05-05T07:05:11Z</cp:lastPrinted>
  <dcterms:modified xsi:type="dcterms:W3CDTF">2026-07-29T11:53:05Z</dcterms:modified>
</cp:coreProperties>
</file>