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9" r:id="rId2"/>
    <p:sldId id="261" r:id="rId3"/>
    <p:sldId id="263" r:id="rId4"/>
    <p:sldId id="257" r:id="rId5"/>
    <p:sldId id="264" r:id="rId6"/>
    <p:sldId id="269" r:id="rId7"/>
    <p:sldId id="268" r:id="rId8"/>
    <p:sldId id="258" r:id="rId9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6FE90"/>
    <a:srgbClr val="CCCCFF"/>
    <a:srgbClr val="9999FF"/>
    <a:srgbClr val="4F8F5E"/>
    <a:srgbClr val="FFCCFF"/>
    <a:srgbClr val="F2FC94"/>
    <a:srgbClr val="FFFFCC"/>
    <a:srgbClr val="CC99FF"/>
    <a:srgbClr val="608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9" d="100"/>
          <a:sy n="79" d="100"/>
        </p:scale>
        <p:origin x="-504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88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3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8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5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66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1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06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1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9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6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7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61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4929" y="2033520"/>
            <a:ext cx="10821807" cy="1734276"/>
          </a:xfrm>
        </p:spPr>
        <p:txBody>
          <a:bodyPr/>
          <a:lstStyle/>
          <a:p>
            <a:r>
              <a:rPr lang="ru-RU" sz="3800" b="1" dirty="0" err="1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Новополоцкий</a:t>
            </a:r>
            <a:r>
              <a:rPr lang="ru-RU" sz="3800" b="1" dirty="0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 городской исполнительный комитет</a:t>
            </a:r>
            <a:endParaRPr lang="ru-RU" sz="3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99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71107" y="249961"/>
            <a:ext cx="11250947" cy="107046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СИСТЕМА ГОСУДАРСТВЕННОЙ ЗАЩИТЫ ПРАВ ПОТРЕБИТЕЛЕЙ</a:t>
            </a:r>
            <a:endParaRPr lang="ru-RU" sz="2800" b="1" dirty="0">
              <a:solidFill>
                <a:srgbClr val="008000"/>
              </a:solidFill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44702" y="1813848"/>
            <a:ext cx="107065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1514451" y="1820095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 rot="16200000">
            <a:off x="-1035319" y="4347182"/>
            <a:ext cx="3541780" cy="6525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антимонопольного регулирования и торговли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 rot="16200000">
            <a:off x="-247193" y="4396379"/>
            <a:ext cx="3541785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Национальный банк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 rot="16200000">
            <a:off x="3610617" y="439637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финансов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 rot="16200000">
            <a:off x="2069976" y="4396376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транспорта</a:t>
            </a:r>
            <a:b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и коммуникаций 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 rot="16200000">
            <a:off x="1287533" y="4396383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образования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 rot="16200000">
            <a:off x="508829" y="4396380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связи</a:t>
            </a:r>
            <a:b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и информатизации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 rot="16200000">
            <a:off x="2831912" y="440279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юстиций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 rot="16200000">
            <a:off x="8921419" y="4396382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Государственный комитет по стандартизации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 rot="16200000">
            <a:off x="4387144" y="4396374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спорта</a:t>
            </a:r>
            <a:b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и туризма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 rot="16200000">
            <a:off x="5112711" y="4396382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культуры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 rot="16200000">
            <a:off x="5861911" y="4402797"/>
            <a:ext cx="3541785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жилищно-коммунального хозяйства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 rot="16200000">
            <a:off x="7407602" y="440279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здравоохранения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 rot="16200000">
            <a:off x="6637492" y="440279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архитектуры и строительства 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 rot="16200000">
            <a:off x="8172217" y="4396382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сельского хозяйства и продовольствия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 rot="16200000">
            <a:off x="9696998" y="4396374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Местные исполнительные и распорядительные органы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2" name="Прямая со стрелкой 151"/>
          <p:cNvCxnSpPr/>
          <p:nvPr/>
        </p:nvCxnSpPr>
        <p:spPr>
          <a:xfrm flipH="1">
            <a:off x="754430" y="1813848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/>
          <p:nvPr/>
        </p:nvCxnSpPr>
        <p:spPr>
          <a:xfrm flipH="1">
            <a:off x="3058676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/>
          <p:nvPr/>
        </p:nvCxnSpPr>
        <p:spPr>
          <a:xfrm flipH="1">
            <a:off x="9948001" y="1813845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/>
          <p:nvPr/>
        </p:nvCxnSpPr>
        <p:spPr>
          <a:xfrm flipH="1">
            <a:off x="10672350" y="181384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flipH="1">
            <a:off x="11456133" y="181384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 flipH="1">
            <a:off x="6853718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 flipH="1">
            <a:off x="7604073" y="1807600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 flipH="1">
            <a:off x="8387856" y="1807601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 flipH="1">
            <a:off x="9171639" y="1813845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 flipH="1">
            <a:off x="3831405" y="1807599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/>
          <p:cNvCxnSpPr/>
          <p:nvPr/>
        </p:nvCxnSpPr>
        <p:spPr>
          <a:xfrm flipH="1">
            <a:off x="4597647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 стрелкой 166"/>
          <p:cNvCxnSpPr/>
          <p:nvPr/>
        </p:nvCxnSpPr>
        <p:spPr>
          <a:xfrm flipH="1">
            <a:off x="5374181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 flipH="1">
            <a:off x="6129369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 flipH="1">
            <a:off x="2277309" y="1807598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4" name="Стрелка вниз 1083"/>
          <p:cNvSpPr/>
          <p:nvPr/>
        </p:nvSpPr>
        <p:spPr>
          <a:xfrm>
            <a:off x="5885397" y="1119220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88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5462" y="301557"/>
            <a:ext cx="11350115" cy="5379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+mn-lt"/>
              </a:rPr>
              <a:t>КУДА ОБРАЩАТЬСЯ В СЛУЧАЕ НАРУШЕНИЯ ПРАВ ПОТРЕБИТЕЛЯ?</a:t>
            </a:r>
            <a:endParaRPr lang="ru-RU" sz="28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462" y="918970"/>
            <a:ext cx="10984355" cy="31393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>
            <a:solidFill>
              <a:srgbClr val="4F8F5E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>
                <a:solidFill>
                  <a:srgbClr val="008000"/>
                </a:solidFill>
              </a:rPr>
              <a:t>Государственная защита: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местный исполнительный и распорядительный орган </a:t>
            </a:r>
            <a:r>
              <a:rPr lang="ru-RU" sz="2200" dirty="0" smtClean="0">
                <a:solidFill>
                  <a:schemeClr val="tx1"/>
                </a:solidFill>
              </a:rPr>
              <a:t>по месту нарушения прав потребителя (администрация района города, гор(рай)исполком)</a:t>
            </a:r>
          </a:p>
          <a:p>
            <a:pPr algn="ctr"/>
            <a:endParaRPr lang="ru-RU" sz="2200" dirty="0">
              <a:solidFill>
                <a:schemeClr val="tx1"/>
              </a:solidFill>
            </a:endParaRPr>
          </a:p>
          <a:p>
            <a:pPr algn="ctr"/>
            <a:endParaRPr lang="ru-RU" sz="22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облисполком</a:t>
            </a:r>
            <a:r>
              <a:rPr lang="ru-RU" sz="2200" b="1" dirty="0">
                <a:solidFill>
                  <a:schemeClr val="tx1"/>
                </a:solidFill>
              </a:rPr>
              <a:t>, Минский </a:t>
            </a:r>
            <a:r>
              <a:rPr lang="ru-RU" sz="2200" b="1" dirty="0" smtClean="0">
                <a:solidFill>
                  <a:schemeClr val="tx1"/>
                </a:solidFill>
              </a:rPr>
              <a:t>горисполком</a:t>
            </a:r>
          </a:p>
          <a:p>
            <a:pPr algn="ctr"/>
            <a:endParaRPr lang="ru-RU" sz="2200" b="1" dirty="0" smtClean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МАРТ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14356" y="4292337"/>
            <a:ext cx="593280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Общественная защита:</a:t>
            </a:r>
          </a:p>
          <a:p>
            <a:pPr algn="ctr"/>
            <a:r>
              <a:rPr lang="ru-RU" sz="2200" b="1" dirty="0">
                <a:solidFill>
                  <a:schemeClr val="tx1"/>
                </a:solidFill>
              </a:rPr>
              <a:t>общественные объединения </a:t>
            </a:r>
            <a:r>
              <a:rPr lang="ru-RU" sz="2200" b="1" dirty="0" smtClean="0">
                <a:solidFill>
                  <a:schemeClr val="tx1"/>
                </a:solidFill>
              </a:rPr>
              <a:t>потребителей</a:t>
            </a:r>
            <a:endParaRPr lang="ru-RU" altLang="ru-RU" sz="2200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828" y="5418935"/>
            <a:ext cx="9459861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08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Судебная защита: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суд </a:t>
            </a:r>
            <a:r>
              <a:rPr lang="ru-RU" sz="2000" b="1" dirty="0">
                <a:solidFill>
                  <a:schemeClr val="tx1"/>
                </a:solidFill>
              </a:rPr>
              <a:t>по месту нарушения прав </a:t>
            </a:r>
            <a:r>
              <a:rPr lang="ru-RU" sz="2000" b="1" dirty="0" smtClean="0">
                <a:solidFill>
                  <a:schemeClr val="tx1"/>
                </a:solidFill>
              </a:rPr>
              <a:t>потребителя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866682" y="2161158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66682" y="3109724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5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887"/>
            <a:ext cx="12192000" cy="2470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0083" y="921202"/>
            <a:ext cx="4661373" cy="5199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жилищно-коммунального хозяйства</a:t>
            </a: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5635145" y="1184999"/>
            <a:ext cx="1053038" cy="124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53132" y="231318"/>
            <a:ext cx="1125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ПОТРЕБИТЕЛЯ: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6367" y="802020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V="1">
            <a:off x="5635145" y="1858033"/>
            <a:ext cx="1053038" cy="154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5669556" y="2655192"/>
            <a:ext cx="1018627" cy="20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право 13"/>
          <p:cNvSpPr/>
          <p:nvPr/>
        </p:nvSpPr>
        <p:spPr>
          <a:xfrm>
            <a:off x="5635145" y="100531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5626509" y="1680706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626509" y="247655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635145" y="3184279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5626509" y="394222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597832" y="537334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5602050" y="4624778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868919" y="931497"/>
            <a:ext cx="4661373" cy="5199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ж</a:t>
            </a:r>
            <a:r>
              <a:rPr lang="ru-RU" sz="2000" b="1" dirty="0" smtClean="0">
                <a:cs typeface="Times New Roman" panose="02020603050405020304" pitchFamily="18" charset="0"/>
              </a:rPr>
              <a:t>илищно-коммунальных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864599" y="1642886"/>
            <a:ext cx="4661373" cy="5199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cs typeface="Times New Roman" panose="02020603050405020304" pitchFamily="18" charset="0"/>
              </a:rPr>
              <a:t>слуг в области жилищного строительства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864601" y="2357500"/>
            <a:ext cx="4661373" cy="519982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услуг электросвязи и почтовой связи 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864599" y="3107787"/>
            <a:ext cx="4661373" cy="519982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cs typeface="Times New Roman" panose="02020603050405020304" pitchFamily="18" charset="0"/>
              </a:rPr>
              <a:t>слуг перевозки пассажиров (включая такси) и грузов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832554" y="3861682"/>
            <a:ext cx="4661373" cy="51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т</a:t>
            </a:r>
            <a:r>
              <a:rPr lang="ru-RU" sz="2000" b="1" dirty="0" smtClean="0">
                <a:cs typeface="Times New Roman" panose="02020603050405020304" pitchFamily="18" charset="0"/>
              </a:rPr>
              <a:t>уристических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832554" y="4575124"/>
            <a:ext cx="4661373" cy="5199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ф</a:t>
            </a:r>
            <a:r>
              <a:rPr lang="ru-RU" sz="2000" b="1" dirty="0" smtClean="0">
                <a:cs typeface="Times New Roman" panose="02020603050405020304" pitchFamily="18" charset="0"/>
              </a:rPr>
              <a:t>инансовых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832553" y="5287685"/>
            <a:ext cx="4661373" cy="519982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Страховых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780084" y="1642886"/>
            <a:ext cx="4661373" cy="5199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Министерство архитектуры и строительства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6790946" y="2353338"/>
            <a:ext cx="4661373" cy="519982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связи и информатизации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6780082" y="3111290"/>
            <a:ext cx="4661373" cy="519982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транспорта и коммуникаций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6763211" y="3855350"/>
            <a:ext cx="4661373" cy="51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спорта и туризма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6763210" y="4543426"/>
            <a:ext cx="4661373" cy="5199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Национальный банк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6763210" y="5287486"/>
            <a:ext cx="4661373" cy="519982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финансов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2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513"/>
            <a:ext cx="12192000" cy="2473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74767" y="258884"/>
            <a:ext cx="11097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ПОТРЕБИТЕЛЯ: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7877" y="825567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трелка вправо 48"/>
          <p:cNvSpPr/>
          <p:nvPr/>
        </p:nvSpPr>
        <p:spPr>
          <a:xfrm>
            <a:off x="5751952" y="1076481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5745512" y="314641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745512" y="2447354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745512" y="1764569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5745512" y="3825786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745512" y="453120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871553" y="998701"/>
            <a:ext cx="4661373" cy="519982"/>
          </a:xfrm>
          <a:prstGeom prst="roundRect">
            <a:avLst/>
          </a:prstGeom>
          <a:solidFill>
            <a:srgbClr val="CC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cs typeface="Times New Roman" panose="02020603050405020304" pitchFamily="18" charset="0"/>
              </a:rPr>
              <a:t>латных медицинских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871551" y="4455899"/>
            <a:ext cx="4661373" cy="519982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cs typeface="Times New Roman" panose="02020603050405020304" pitchFamily="18" charset="0"/>
              </a:rPr>
              <a:t>етеринарных услуг, на качество семян растений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871551" y="3759735"/>
            <a:ext cx="4661373" cy="5199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р</a:t>
            </a:r>
            <a:r>
              <a:rPr lang="ru-RU" sz="2000" b="1" dirty="0" smtClean="0">
                <a:cs typeface="Times New Roman" panose="02020603050405020304" pitchFamily="18" charset="0"/>
              </a:rPr>
              <a:t>иэлтерских услуг 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871555" y="3065989"/>
            <a:ext cx="4661373" cy="5199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cs typeface="Times New Roman" panose="02020603050405020304" pitchFamily="18" charset="0"/>
              </a:rPr>
              <a:t>а качество и безопасность товаров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871552" y="2369825"/>
            <a:ext cx="4661373" cy="5199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cs typeface="Times New Roman" panose="02020603050405020304" pitchFamily="18" charset="0"/>
              </a:rPr>
              <a:t>латных образовательных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871553" y="1686439"/>
            <a:ext cx="4661373" cy="5199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cs typeface="Times New Roman" panose="02020603050405020304" pitchFamily="18" charset="0"/>
              </a:rPr>
              <a:t>ультурно-зрелищных мероприятий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7011131" y="1002854"/>
            <a:ext cx="4661373" cy="519982"/>
          </a:xfrm>
          <a:prstGeom prst="roundRect">
            <a:avLst/>
          </a:prstGeom>
          <a:solidFill>
            <a:srgbClr val="CC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здравоохранения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011132" y="1683217"/>
            <a:ext cx="4661373" cy="5199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культуры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7011133" y="2369249"/>
            <a:ext cx="4661373" cy="5199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образования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7011134" y="3065989"/>
            <a:ext cx="4661373" cy="5199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Государственный комитет по стандартизации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7011138" y="3741313"/>
            <a:ext cx="4661373" cy="5199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юстиции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7011138" y="4435111"/>
            <a:ext cx="4661373" cy="519982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сельского хозяйства и продовольствия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5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1606550" y="2904622"/>
            <a:ext cx="9144000" cy="0"/>
          </a:xfrm>
          <a:prstGeom prst="line">
            <a:avLst/>
          </a:prstGeom>
          <a:ln w="63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Текст 3"/>
          <p:cNvSpPr txBox="1">
            <a:spLocks/>
          </p:cNvSpPr>
          <p:nvPr/>
        </p:nvSpPr>
        <p:spPr bwMode="auto">
          <a:xfrm>
            <a:off x="1318846" y="3115853"/>
            <a:ext cx="9431704" cy="1050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070865" y="3441090"/>
            <a:ext cx="8215370" cy="309634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30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15 марта – всемирный день защиты прав потребителей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endParaRPr kumimoji="0" lang="ru-RU" sz="1400" b="1" i="0" u="none" strike="noStrike" kern="1200" cap="all" spc="25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Тема 2024 года: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Потребитель и предприниматель: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доверие для развития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endParaRPr kumimoji="0" lang="ru-RU" sz="1100" b="1" i="0" u="none" strike="noStrike" kern="1200" cap="all" spc="250" normalizeH="0" baseline="0" noProof="0" dirty="0" smtClean="0">
              <a:ln>
                <a:noFill/>
              </a:ln>
              <a:solidFill>
                <a:srgbClr val="0F772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endParaRPr kumimoji="0" lang="ru-RU" sz="3000" b="1" i="0" u="none" strike="noStrike" kern="1200" cap="all" spc="250" normalizeH="0" baseline="0" noProof="0" dirty="0">
              <a:ln>
                <a:noFill/>
              </a:ln>
              <a:solidFill>
                <a:srgbClr val="0F772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7396" y="1200198"/>
            <a:ext cx="97623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cap="all" dirty="0" err="1" smtClean="0">
                <a:solidFill>
                  <a:srgbClr val="0F772F"/>
                </a:solidFill>
                <a:ea typeface="+mj-ea"/>
                <a:cs typeface="Times New Roman" panose="02020603050405020304" pitchFamily="18" charset="0"/>
              </a:rPr>
              <a:t>Новополоцкий</a:t>
            </a:r>
            <a:r>
              <a:rPr lang="ru-RU" sz="2800" b="1" i="1" cap="all" dirty="0" smtClean="0">
                <a:solidFill>
                  <a:srgbClr val="0F772F"/>
                </a:solidFill>
                <a:ea typeface="+mj-ea"/>
                <a:cs typeface="Times New Roman" panose="02020603050405020304" pitchFamily="18" charset="0"/>
              </a:rPr>
              <a:t> городской исполнительный комитет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88077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6028" y="257714"/>
            <a:ext cx="10302239" cy="896144"/>
          </a:xfrm>
        </p:spPr>
        <p:txBody>
          <a:bodyPr>
            <a:no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</a:t>
            </a:r>
            <a:r>
              <a:rPr lang="ru-RU" sz="2800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Горячая</a:t>
            </a:r>
            <a:r>
              <a:rPr lang="ru-RU" sz="2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линия </a:t>
            </a:r>
            <a:r>
              <a:rPr lang="ru-RU" sz="2800" b="1" dirty="0" err="1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Новополоцкого</a:t>
            </a:r>
            <a:r>
              <a:rPr lang="ru-RU" sz="2800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городского исполнительного комитета</a:t>
            </a:r>
            <a:r>
              <a:rPr lang="ru-RU" sz="2800" i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b="1" dirty="0" smtClean="0">
                <a:solidFill>
                  <a:srgbClr val="0F772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 </a:t>
            </a:r>
            <a:r>
              <a:rPr lang="ru-RU" sz="2800" b="1" dirty="0">
                <a:solidFill>
                  <a:srgbClr val="0F772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Дню потребителя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937" y="3618900"/>
            <a:ext cx="4996419" cy="287929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17381" y="1312952"/>
            <a:ext cx="4359532" cy="194421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14 марта 2024 с 15.00 до 16.00 тел. 50-32-22</a:t>
            </a:r>
            <a:endParaRPr lang="ru-RU" sz="2800" i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72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Текст 3"/>
          <p:cNvSpPr txBox="1">
            <a:spLocks/>
          </p:cNvSpPr>
          <p:nvPr/>
        </p:nvSpPr>
        <p:spPr bwMode="auto">
          <a:xfrm>
            <a:off x="409302" y="496389"/>
            <a:ext cx="11268892" cy="602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ru-RU" altLang="ru-RU" sz="4400" b="1" dirty="0" smtClean="0">
                <a:solidFill>
                  <a:srgbClr val="008000"/>
                </a:solidFill>
                <a:cs typeface="Times New Roman" pitchFamily="18" charset="0"/>
              </a:rPr>
              <a:t>Подписывайтесь</a:t>
            </a:r>
            <a:r>
              <a:rPr lang="ru-RU" altLang="ru-RU" sz="3200" b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endParaRPr lang="en-US" altLang="ru-RU" sz="3200" b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/>
            <a:r>
              <a:rPr lang="ru-RU" altLang="ru-RU" sz="4000" b="1" dirty="0" smtClean="0">
                <a:solidFill>
                  <a:srgbClr val="0070C0"/>
                </a:solidFill>
                <a:cs typeface="Times New Roman" pitchFamily="18" charset="0"/>
              </a:rPr>
              <a:t>на телеграмм-канал</a:t>
            </a:r>
          </a:p>
          <a:p>
            <a:pPr marL="342900" indent="-342900" algn="ctr"/>
            <a:r>
              <a:rPr lang="ru-RU" altLang="ru-RU" sz="4400" b="1" dirty="0" smtClean="0">
                <a:solidFill>
                  <a:srgbClr val="008000"/>
                </a:solidFill>
                <a:cs typeface="Times New Roman" pitchFamily="18" charset="0"/>
              </a:rPr>
              <a:t>МАРТ о правах потребителей</a:t>
            </a:r>
            <a:endParaRPr lang="en-US" altLang="ru-RU" sz="4400" b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2000" i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Разъяснения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МАРТ о правах потребителей и способах их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защиты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sz="2000" i="1" dirty="0" smtClean="0">
              <a:cs typeface="Times New Roman" panose="02020603050405020304" pitchFamily="18" charset="0"/>
            </a:endParaRPr>
          </a:p>
          <a:p>
            <a:pPr marL="342900" indent="-342900" algn="r">
              <a:lnSpc>
                <a:spcPts val="1600"/>
              </a:lnSpc>
              <a:spcBef>
                <a:spcPct val="20000"/>
              </a:spcBef>
            </a:pPr>
            <a:r>
              <a:rPr lang="en-US" sz="4400" b="1" i="1" dirty="0" smtClean="0">
                <a:cs typeface="Times New Roman" panose="02020603050405020304" pitchFamily="18" charset="0"/>
              </a:rPr>
              <a:t>https://t.me/consumer_rights_by_MART</a:t>
            </a:r>
            <a:endParaRPr lang="ru-RU" sz="4400" b="1" i="1" dirty="0"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356" y="4229041"/>
            <a:ext cx="806019" cy="80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518</TotalTime>
  <Words>273</Words>
  <Application>Microsoft Office PowerPoint</Application>
  <PresentationFormat>Произвольный</PresentationFormat>
  <Paragraphs>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Базис</vt:lpstr>
      <vt:lpstr>Новополоцкий городской исполнительный комитет</vt:lpstr>
      <vt:lpstr>СИСТЕМА ГОСУДАРСТВЕННОЙ ЗАЩИТЫ ПРАВ ПОТРЕБИТЕЛЕЙ</vt:lpstr>
      <vt:lpstr>КУДА ОБРАЩАТЬСЯ В СЛУЧАЕ НАРУШЕНИЯ ПРАВ ПОТРЕБИТЕЛЯ?</vt:lpstr>
      <vt:lpstr>Презентация PowerPoint</vt:lpstr>
      <vt:lpstr>Презентация PowerPoint</vt:lpstr>
      <vt:lpstr>Презентация PowerPoint</vt:lpstr>
      <vt:lpstr>«Горячая» линия Новополоцкого городского исполнительного комитета ко Дню потребителя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Куда обращаться при нарушении прав потребителя?</dc:title>
  <dc:creator>Гаврильчик Инна Анатольевна</dc:creator>
  <cp:lastModifiedBy>RePack by Diakov</cp:lastModifiedBy>
  <cp:revision>72</cp:revision>
  <cp:lastPrinted>2021-05-08T14:10:08Z</cp:lastPrinted>
  <dcterms:created xsi:type="dcterms:W3CDTF">2021-04-13T14:18:38Z</dcterms:created>
  <dcterms:modified xsi:type="dcterms:W3CDTF">2024-03-06T08:50:52Z</dcterms:modified>
</cp:coreProperties>
</file>