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000099"/>
    <a:srgbClr val="9900FF"/>
    <a:srgbClr val="E5551B"/>
    <a:srgbClr val="F3750D"/>
    <a:srgbClr val="FF3300"/>
    <a:srgbClr val="9966FF"/>
    <a:srgbClr val="0000CC"/>
    <a:srgbClr val="0066FF"/>
    <a:srgbClr val="A7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0.15684984710967967"/>
                  <c:y val="0.1325446822878004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/>
                      <a:t>19,9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20,3%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-1.9615380754100051E-2"/>
                  <c:y val="-0.25024227141229527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5,1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5,2%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6.3515207558939024E-2"/>
                  <c:y val="-0.1592669642296699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13,5 млн. руб.</a:t>
                    </a:r>
                  </a:p>
                  <a:p>
                    <a:r>
                      <a:rPr lang="ru-RU" sz="2400" b="0" i="1" dirty="0"/>
                      <a:t>13,7%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9310245499369449"/>
                  <c:y val="-0.1885058466140748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43,1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43,9 %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8.5446476473027652E-2"/>
                  <c:y val="1.062748429907782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11,0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11,2 %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5.7834651189755497E-2"/>
                  <c:y val="-5.51452475013273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5,6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5,7 %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0.20300000000000001</c:v>
                </c:pt>
                <c:pt idx="1">
                  <c:v>5.1999999999999998E-2</c:v>
                </c:pt>
                <c:pt idx="2">
                  <c:v>0.13700000000000001</c:v>
                </c:pt>
                <c:pt idx="3">
                  <c:v>0.439</c:v>
                </c:pt>
                <c:pt idx="4">
                  <c:v>0.112</c:v>
                </c:pt>
                <c:pt idx="5">
                  <c:v>5.7000000000000002E-2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15,9%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37,6%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31,6%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5,2%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1,7%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78,2%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109,5 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0.03</c:v>
                </c:pt>
                <c:pt idx="1">
                  <c:v>2.9000000000000001E-2</c:v>
                </c:pt>
                <c:pt idx="2">
                  <c:v>0</c:v>
                </c:pt>
                <c:pt idx="3">
                  <c:v>0.159</c:v>
                </c:pt>
                <c:pt idx="4">
                  <c:v>2.1000000000000001E-2</c:v>
                </c:pt>
                <c:pt idx="5">
                  <c:v>0.376</c:v>
                </c:pt>
                <c:pt idx="6">
                  <c:v>0.316</c:v>
                </c:pt>
                <c:pt idx="7">
                  <c:v>5.1999999999999998E-2</c:v>
                </c:pt>
                <c:pt idx="8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59,6%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9,7%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8,1%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6,6%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6,3%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3,7%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3,5%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2,9%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начислениями на социальное страхование</c:v>
                </c:pt>
                <c:pt idx="1">
                  <c:v>Субсидии</c:v>
                </c:pt>
                <c:pt idx="2">
                  <c:v>Текущее содержание сооружений благоустройства</c:v>
                </c:pt>
                <c:pt idx="3">
                  <c:v>Прочие</c:v>
                </c:pt>
                <c:pt idx="4">
                  <c:v>Оплата коммунальных услуг</c:v>
                </c:pt>
                <c:pt idx="5">
                  <c:v>Медикаменты</c:v>
                </c:pt>
                <c:pt idx="6">
                  <c:v>Продукты питания</c:v>
                </c:pt>
                <c:pt idx="7">
                  <c:v>Трансферты населению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0.59599999999999997</c:v>
                </c:pt>
                <c:pt idx="1">
                  <c:v>9.7000000000000003E-2</c:v>
                </c:pt>
                <c:pt idx="2">
                  <c:v>8.1000000000000003E-2</c:v>
                </c:pt>
                <c:pt idx="3">
                  <c:v>6.6000000000000003E-2</c:v>
                </c:pt>
                <c:pt idx="4">
                  <c:v>6.3E-2</c:v>
                </c:pt>
                <c:pt idx="5">
                  <c:v>3.6999999999999998E-2</c:v>
                </c:pt>
                <c:pt idx="6">
                  <c:v>3.5000000000000003E-2</c:v>
                </c:pt>
                <c:pt idx="7" formatCode="0.00%">
                  <c:v>2.5000000000000001E-2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</a:t>
          </a:r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16,7%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4,0%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</a:t>
          </a: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16,7%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4,0%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2,9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3,0%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1-ое полугодие 2025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36845909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   11,0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87,2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19,7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023374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1ое полугодие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117,9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</a:t>
                      </a:r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</a:t>
                      </a:r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51,4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</a:t>
                      </a:r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44,3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</a:t>
                      </a:r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98,2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39182244"/>
              </p:ext>
            </p:extLst>
          </p:nvPr>
        </p:nvGraphicFramePr>
        <p:xfrm>
          <a:off x="101481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23705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1е полугодие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2025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140,0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33762774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4221088"/>
            <a:ext cx="276519" cy="187220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611560" y="4581128"/>
            <a:ext cx="175925" cy="1006996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326009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60,1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7036</TotalTime>
  <Words>374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98,2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140,0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404</cp:revision>
  <cp:lastPrinted>2025-08-01T12:14:49Z</cp:lastPrinted>
  <dcterms:modified xsi:type="dcterms:W3CDTF">2025-08-01T14:27:29Z</dcterms:modified>
</cp:coreProperties>
</file>