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99"/>
    <a:srgbClr val="9900FF"/>
    <a:srgbClr val="E5551B"/>
    <a:srgbClr val="F3750D"/>
    <a:srgbClr val="FF3300"/>
    <a:srgbClr val="9966FF"/>
    <a:srgbClr val="0000CC"/>
    <a:srgbClr val="0066FF"/>
    <a:srgbClr val="A7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0.15684984710967967"/>
                  <c:y val="0.1325446822878004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/>
                      <a:t>10,3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22,4%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-1.9615380754100051E-2"/>
                  <c:y val="-0.25024227141229527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1,4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3,1%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6.3515207558939024E-2"/>
                  <c:y val="-0.1592669642296699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6,4 млн. руб.</a:t>
                    </a:r>
                  </a:p>
                  <a:p>
                    <a:r>
                      <a:rPr lang="ru-RU" sz="2400" b="0" i="1" dirty="0"/>
                      <a:t>14,0%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9310245499369449"/>
                  <c:y val="-0.1885058466140748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20,1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43,9 %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8.5446476473027652E-2"/>
                  <c:y val="1.06274842990778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4,9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10,7 %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5.7834651189755497E-2"/>
                  <c:y val="-5.51452475013273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2,7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5,9 %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0.224</c:v>
                </c:pt>
                <c:pt idx="1">
                  <c:v>1.4E-2</c:v>
                </c:pt>
                <c:pt idx="2">
                  <c:v>0.14000000000000001</c:v>
                </c:pt>
                <c:pt idx="3">
                  <c:v>0.439</c:v>
                </c:pt>
                <c:pt idx="4">
                  <c:v>0.107</c:v>
                </c:pt>
                <c:pt idx="5">
                  <c:v>5.8999999999999997E-2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11,5%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38,7%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34,2%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5,8%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1,8%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82,6%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49,7 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2.8000000000000001E-2</c:v>
                </c:pt>
                <c:pt idx="2">
                  <c:v>0</c:v>
                </c:pt>
                <c:pt idx="3">
                  <c:v>0.115</c:v>
                </c:pt>
                <c:pt idx="4">
                  <c:v>2.1000000000000001E-2</c:v>
                </c:pt>
                <c:pt idx="5">
                  <c:v>0.38700000000000001</c:v>
                </c:pt>
                <c:pt idx="6">
                  <c:v>0.34200000000000003</c:v>
                </c:pt>
                <c:pt idx="7">
                  <c:v>5.8000000000000003E-2</c:v>
                </c:pt>
                <c:pt idx="8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10,0%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4,9%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4,4%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4,4%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3,9%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Текущее содержание сооружений благоустройства</c:v>
                </c:pt>
                <c:pt idx="4">
                  <c:v>Продукты питания</c:v>
                </c:pt>
                <c:pt idx="5">
                  <c:v>Медикаменты</c:v>
                </c:pt>
                <c:pt idx="6">
                  <c:v>Прочие</c:v>
                </c:pt>
                <c:pt idx="7">
                  <c:v>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0.61199999999999999</c:v>
                </c:pt>
                <c:pt idx="1">
                  <c:v>0.10100000000000001</c:v>
                </c:pt>
                <c:pt idx="2">
                  <c:v>8.6999999999999994E-2</c:v>
                </c:pt>
                <c:pt idx="3">
                  <c:v>4.9000000000000002E-2</c:v>
                </c:pt>
                <c:pt idx="4">
                  <c:v>4.3999999999999997E-2</c:v>
                </c:pt>
                <c:pt idx="5">
                  <c:v>4.3999999999999997E-2</c:v>
                </c:pt>
                <c:pt idx="6">
                  <c:v>3.9E-2</c:v>
                </c:pt>
                <c:pt idx="7" formatCode="0.00%">
                  <c:v>2.5000000000000001E-2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9,2</a:t>
          </a:r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76,4</a:t>
          </a:r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9,2</a:t>
          </a: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76,4</a:t>
          </a: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2,8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3,1%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1-ый квартал 2025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35418955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   </a:t>
            </a:r>
            <a:r>
              <a:rPr lang="ru-RU" sz="2000" dirty="0">
                <a:solidFill>
                  <a:schemeClr val="tx1"/>
                </a:solidFill>
              </a:rPr>
              <a:t>4</a:t>
            </a:r>
            <a:r>
              <a:rPr lang="en-US" sz="2000" dirty="0">
                <a:solidFill>
                  <a:schemeClr val="tx1"/>
                </a:solidFill>
              </a:rPr>
              <a:t>,9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40,9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</a:rPr>
              <a:t>7,7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34981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2025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1ый квартал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288,1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222,7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44,0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</a:t>
                      </a: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45,8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25752916"/>
              </p:ext>
            </p:extLst>
          </p:nvPr>
        </p:nvGraphicFramePr>
        <p:xfrm>
          <a:off x="101481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66203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2025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 квартал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60,1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00940524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4221088"/>
            <a:ext cx="276519" cy="187220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611560" y="4581128"/>
            <a:ext cx="175925" cy="1006996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813870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60,1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369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45,8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60,1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394</cp:revision>
  <cp:lastPrinted>2025-04-30T12:38:10Z</cp:lastPrinted>
  <dcterms:modified xsi:type="dcterms:W3CDTF">2025-05-02T06:09:51Z</dcterms:modified>
</cp:coreProperties>
</file>