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000099"/>
    <a:srgbClr val="9900FF"/>
    <a:srgbClr val="E5551B"/>
    <a:srgbClr val="F3750D"/>
    <a:srgbClr val="FF3300"/>
    <a:srgbClr val="9966FF"/>
    <a:srgbClr val="0000CC"/>
    <a:srgbClr val="0066FF"/>
    <a:srgbClr val="A7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7" autoAdjust="0"/>
  </p:normalViewPr>
  <p:slideViewPr>
    <p:cSldViewPr snapToObjects="1">
      <p:cViewPr>
        <p:scale>
          <a:sx n="118" d="100"/>
          <a:sy n="118" d="100"/>
        </p:scale>
        <p:origin x="-143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0.15684984710967967"/>
                  <c:y val="0.1325446822878004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endParaRPr lang="ru-RU" sz="2400" b="0" i="0" dirty="0"/>
                  </a:p>
                  <a:p>
                    <a:r>
                      <a:rPr lang="ru-RU" sz="2400" i="0" dirty="0"/>
                      <a:t>10,3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22,4%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904607580048096"/>
                      <c:h val="0.256368594372705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-1.9615380754100051E-2"/>
                  <c:y val="-0.25024227141229527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1,4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3,1%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47035553997941"/>
                      <c:h val="0.263455413785932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6.3515207558939024E-2"/>
                  <c:y val="-0.15926696422966991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6,4 млн. руб.</a:t>
                    </a:r>
                  </a:p>
                  <a:p>
                    <a:r>
                      <a:rPr lang="ru-RU" sz="2400" b="0" i="1" dirty="0"/>
                      <a:t>14,0%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67914170484095"/>
                      <c:h val="0.259714953980502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19310245499369449"/>
                  <c:y val="-0.1885058466140748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20,1</a:t>
                    </a:r>
                    <a:r>
                      <a:rPr lang="ru-RU" sz="2400" i="1" dirty="0"/>
                      <a:t> млн. руб.</a:t>
                    </a:r>
                  </a:p>
                  <a:p>
                    <a:r>
                      <a:rPr lang="ru-RU" sz="2400" b="0" i="1" dirty="0"/>
                      <a:t>43,9 %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8.5446476473027652E-2"/>
                  <c:y val="1.0627484299077821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4,9 млн. руб</a:t>
                    </a:r>
                    <a:r>
                      <a:rPr lang="ru-RU" sz="2400" i="0" dirty="0"/>
                      <a:t>.</a:t>
                    </a:r>
                  </a:p>
                  <a:p>
                    <a:r>
                      <a:rPr lang="ru-RU" sz="2400" i="1" dirty="0"/>
                      <a:t>10,7 %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5.7834651189755497E-2"/>
                  <c:y val="-5.514524750132737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dirty="0"/>
                      <a:t>2,7 млн. руб</a:t>
                    </a:r>
                    <a:r>
                      <a:rPr lang="ru-RU" b="1" i="1" baseline="0" dirty="0"/>
                      <a:t>.</a:t>
                    </a:r>
                  </a:p>
                  <a:p>
                    <a:r>
                      <a:rPr lang="ru-RU" b="0" i="1" baseline="0" dirty="0"/>
                      <a:t>5,9 %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6,7 млн. руб.</c:v>
                </c:pt>
                <c:pt idx="1">
                  <c:v>Налог на прибыль
4,1 млн. руб.</c:v>
                </c:pt>
                <c:pt idx="2">
                  <c:v>Налоги на собственность
12,0 млн. руб.</c:v>
                </c:pt>
                <c:pt idx="3">
                  <c:v>Подоходный налог
19,9 млн. руб.</c:v>
                </c:pt>
                <c:pt idx="4">
                  <c:v>Неналоговые доходы
5,8 млн. руб.</c:v>
                </c:pt>
                <c:pt idx="5">
                  <c:v>Прочие
 доходы
4,8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0.224</c:v>
                </c:pt>
                <c:pt idx="1">
                  <c:v>1.4E-2</c:v>
                </c:pt>
                <c:pt idx="2">
                  <c:v>0.14000000000000001</c:v>
                </c:pt>
                <c:pt idx="3">
                  <c:v>0.439</c:v>
                </c:pt>
                <c:pt idx="4">
                  <c:v>0.107</c:v>
                </c:pt>
                <c:pt idx="5">
                  <c:v>5.8999999999999997E-2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24882663310634E-4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6.5249466816983917E-2"/>
                  <c:y val="3.6277367669136758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11,5%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/>
                      <a:t>2,1%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38,7%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>
                        <a:solidFill>
                          <a:schemeClr val="bg1"/>
                        </a:solidFill>
                      </a:rPr>
                      <a:t>34,2%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505495675123477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/>
                      <a:t>5,8%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65396009087573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/>
                      <a:t>1,8%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82,6%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49,7 млн. руб.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3.1E-2</c:v>
                </c:pt>
                <c:pt idx="1">
                  <c:v>2.8000000000000001E-2</c:v>
                </c:pt>
                <c:pt idx="2">
                  <c:v>0</c:v>
                </c:pt>
                <c:pt idx="3">
                  <c:v>0.115</c:v>
                </c:pt>
                <c:pt idx="4">
                  <c:v>2.1000000000000001E-2</c:v>
                </c:pt>
                <c:pt idx="5">
                  <c:v>0.38700000000000001</c:v>
                </c:pt>
                <c:pt idx="6">
                  <c:v>0.34200000000000003</c:v>
                </c:pt>
                <c:pt idx="7">
                  <c:v>5.8000000000000003E-2</c:v>
                </c:pt>
                <c:pt idx="8">
                  <c:v>1.7999999999999999E-2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2">
                  <c:v>охрана окружающей среды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explosion val="4"/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61,2%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10,0%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8,7%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/>
                      <a:t>4,9%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/>
                      <a:t>4,4%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4,4%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/>
                      <a:t>3,9%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4.166666666666672E-2"/>
                  <c:y val="5.055769077656894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2,5%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9451334208223969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4.2361165791775977E-2"/>
                  <c:y val="8.50288435787751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2,9%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7.0840223097112853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 начислениями на социальное страхование</c:v>
                </c:pt>
                <c:pt idx="1">
                  <c:v>Оплата коммунальных услуг</c:v>
                </c:pt>
                <c:pt idx="2">
                  <c:v>Субсидии</c:v>
                </c:pt>
                <c:pt idx="3">
                  <c:v>Текущее содержание сооружений благоустройства</c:v>
                </c:pt>
                <c:pt idx="4">
                  <c:v>Продукты питания</c:v>
                </c:pt>
                <c:pt idx="5">
                  <c:v>Медикаменты</c:v>
                </c:pt>
                <c:pt idx="6">
                  <c:v>Прочие</c:v>
                </c:pt>
                <c:pt idx="7">
                  <c:v>Трансферты населению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0.61199999999999999</c:v>
                </c:pt>
                <c:pt idx="1">
                  <c:v>0.10100000000000001</c:v>
                </c:pt>
                <c:pt idx="2">
                  <c:v>8.6999999999999994E-2</c:v>
                </c:pt>
                <c:pt idx="3">
                  <c:v>4.9000000000000002E-2</c:v>
                </c:pt>
                <c:pt idx="4">
                  <c:v>4.3999999999999997E-2</c:v>
                </c:pt>
                <c:pt idx="5">
                  <c:v>4.3999999999999997E-2</c:v>
                </c:pt>
                <c:pt idx="6">
                  <c:v>3.9E-2</c:v>
                </c:pt>
                <c:pt idx="7" formatCode="0.00%">
                  <c:v>2.5000000000000001E-2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en-US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9,2</a:t>
          </a:r>
          <a:r>
            <a: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4,4</a:t>
          </a:r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en-US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76,4</a:t>
          </a:r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6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9,2</a:t>
          </a:r>
          <a:r>
            <a:rPr lang="ru-RU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4,4</a:t>
          </a: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76,4</a:t>
          </a: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2,8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0.04909</cdr:x>
      <cdr:y>0.80589</cdr:y>
    </cdr:from>
    <cdr:to>
      <cdr:x>0.57163</cdr:x>
      <cdr:y>0.93158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1254" y="4968551"/>
          <a:ext cx="4590502" cy="774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3,1%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02.05.2025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02.05.2025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02.05.2025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76672"/>
            <a:ext cx="7992888" cy="6740307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1-ый квартал 2025 года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35418955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    </a:t>
            </a:r>
            <a:r>
              <a:rPr lang="ru-RU" sz="2000" dirty="0">
                <a:solidFill>
                  <a:schemeClr val="tx1"/>
                </a:solidFill>
              </a:rPr>
              <a:t>4</a:t>
            </a:r>
            <a:r>
              <a:rPr lang="en-US" sz="2000" dirty="0">
                <a:solidFill>
                  <a:schemeClr val="tx1"/>
                </a:solidFill>
              </a:rPr>
              <a:t>,9</a:t>
            </a:r>
            <a:r>
              <a:rPr lang="ru-RU" sz="2000" dirty="0">
                <a:solidFill>
                  <a:schemeClr val="tx1"/>
                </a:solidFill>
              </a:rPr>
              <a:t>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40,9</a:t>
            </a:r>
            <a:r>
              <a:rPr lang="ru-RU" sz="2000" dirty="0">
                <a:solidFill>
                  <a:schemeClr val="tx1"/>
                </a:solidFill>
              </a:rPr>
              <a:t>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en-US" sz="2000" dirty="0">
                <a:solidFill>
                  <a:schemeClr val="tx1"/>
                </a:solidFill>
              </a:rPr>
              <a:t>7,7</a:t>
            </a:r>
            <a:r>
              <a:rPr lang="ru-RU" sz="2000" dirty="0">
                <a:solidFill>
                  <a:schemeClr val="tx1"/>
                </a:solidFill>
              </a:rPr>
              <a:t> 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034981"/>
              </p:ext>
            </p:extLst>
          </p:nvPr>
        </p:nvGraphicFramePr>
        <p:xfrm>
          <a:off x="254953" y="498556"/>
          <a:ext cx="8650504" cy="574899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2025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1ый квартал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288,1</a:t>
                      </a:r>
                      <a:endParaRPr lang="ru-RU" sz="1400" b="1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400" b="1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1" kern="12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400" b="1" kern="1200" baseline="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222,7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40,9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18,4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125,7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21,7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17,3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45,2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6,4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14,2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51,2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12,7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24,8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21,4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22,9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16,9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13,4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24,9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</a:t>
                      </a:r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44,4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44,0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7,7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1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17,5</a:t>
                      </a:r>
                      <a:endParaRPr lang="ru-RU" sz="1400" b="1" i="1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27,6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</a:t>
                      </a:r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</a:t>
                      </a:r>
                      <a:r>
                        <a:rPr lang="ru-RU" sz="100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ИНЫЕ МЕЖБЮДЖЕТНЫЕ ТРАНСФЕРТЫ ИЗ ВЫШЕСТОЯЩЕГО БЮДЖЕТА НИЖЕСТОЯЩЕМУ БЮДЖЕТУ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16,4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9,8</a:t>
                      </a:r>
                      <a:endParaRPr lang="ru-RU" sz="1400" kern="1200" dirty="0">
                        <a:solidFill>
                          <a:sysClr val="windowText" lastClr="00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45,8</a:t>
            </a: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25752916"/>
              </p:ext>
            </p:extLst>
          </p:nvPr>
        </p:nvGraphicFramePr>
        <p:xfrm>
          <a:off x="101481" y="1444977"/>
          <a:ext cx="9064341" cy="559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0766203"/>
              </p:ext>
            </p:extLst>
          </p:nvPr>
        </p:nvGraphicFramePr>
        <p:xfrm>
          <a:off x="254953" y="966873"/>
          <a:ext cx="865050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2025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1 квартал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2025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297,7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93,4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 и СРЕДСТВА МАССОВОЙ ИНФОРМАЦИИ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99,8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88" y="349223"/>
            <a:ext cx="8229600" cy="847529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60,1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700940524"/>
              </p:ext>
            </p:extLst>
          </p:nvPr>
        </p:nvGraphicFramePr>
        <p:xfrm>
          <a:off x="221040" y="692696"/>
          <a:ext cx="8784976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407049" y="4221088"/>
            <a:ext cx="276519" cy="1872208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611560" y="4581128"/>
            <a:ext cx="175925" cy="1006996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68813870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60,1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6787</TotalTime>
  <Words>369</Words>
  <Application>Microsoft Office PowerPoint</Application>
  <PresentationFormat>Экран (4:3)</PresentationFormat>
  <Paragraphs>172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45,8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60,1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394</cp:revision>
  <cp:lastPrinted>2025-04-30T12:38:10Z</cp:lastPrinted>
  <dcterms:modified xsi:type="dcterms:W3CDTF">2025-05-02T06:09:51Z</dcterms:modified>
</cp:coreProperties>
</file>