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2" d="100"/>
          <a:sy n="122" d="100"/>
        </p:scale>
        <p:origin x="1116" y="16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Этнические группы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7B3-4650-952E-70A66D01930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7B3-4650-952E-70A66D01930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7B3-4650-952E-70A66D019306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7B3-4650-952E-70A66D019306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7B3-4650-952E-70A66D0193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Белорусы</c:v>
                </c:pt>
                <c:pt idx="1">
                  <c:v>Русские</c:v>
                </c:pt>
                <c:pt idx="2">
                  <c:v>Поляки</c:v>
                </c:pt>
                <c:pt idx="3">
                  <c:v>Украинцы</c:v>
                </c:pt>
                <c:pt idx="4">
                  <c:v>Евреи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0.84899999999999998</c:v>
                </c:pt>
                <c:pt idx="1">
                  <c:v>7.4999999999999997E-2</c:v>
                </c:pt>
                <c:pt idx="2">
                  <c:v>3.1E-2</c:v>
                </c:pt>
                <c:pt idx="3">
                  <c:v>1.7000000000000001E-2</c:v>
                </c:pt>
                <c:pt idx="4">
                  <c:v>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B3-4650-952E-70A66D019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592031082974167E-2"/>
          <c:y val="0.75049420804598077"/>
          <c:w val="0.97881568093298243"/>
          <c:h val="0.228642272228957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473A8-3582-4140-BB27-7861F69BB87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8B85F-CD75-4FD3-B73C-CE41E81FA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54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D74053A-EFFE-4785-ACA2-91A2F721E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92EDBF-5FE1-4128-AC19-85FE35F09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A387EBE-3C77-4F27-A5EB-0807FB2C7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BF49CF-71E2-44D9-97A2-435766F9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8C2B-4EE0-4CB8-84F3-4A0687CE3D98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CFF2872-47BA-492F-977D-1D126364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713322-5C09-4ADB-9DF4-9038698B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63427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75D0B7-B196-49A5-9C3E-9A8FCCDF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F51D564-975B-48AF-BA36-943BD83C2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197249-3CCB-4827-BD69-D4C309A5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9D27-E7DF-4817-9DE1-53A22FA1336D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BE61D7B-5910-4CA3-9DBB-BE30AE73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99CAAE-CBF5-4C97-9CCD-13A738C2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98403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0EA2297-DB7D-4E6E-A910-934B949D3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7A25A14-A041-42BD-821B-D7F26182A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7BC4EFD-1E05-41F3-B029-6E16CC1C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7700-68EF-4822-A193-EAB3F5E75D0D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7B961A-12D9-4876-A3BF-5A1A089E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6A5A0F-3EB0-4019-B789-69E0CC7A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6912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ABE4B0-63B1-4E5F-B172-45473DA4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49570F1-8D4E-4E33-8B5E-C86303602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A04431E-A399-4352-83D4-CC48D38E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E6F8-3048-4686-9133-69914610A0CF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306F9E2-9F1F-40F2-B9C0-CFB99CC9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3731B21-3648-49EE-8740-2811EF32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0870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E95D19-5243-4BAF-902C-B388C97A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24ADDD5-A366-4F81-A270-6B2EFFF4F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045E4A-A09D-440F-9567-0D5B1EA7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D0F-650B-4BFE-BAB4-29BE583F9532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1BAF44-7B8D-4788-A633-7635E6C6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E0DE184-C936-48E5-9077-6FE1E1299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67241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E69864-4D7C-4AAE-98CA-57509FAD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BF9A554-9C47-4D73-8E93-3EF43DA4E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A04FD83-5520-4EAD-99CF-642214B5B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D356C4E-25E9-4AED-920F-F21787E3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84CCF-97F8-4956-8ADA-43D1C8146EF7}" type="datetime1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56D66A3-D741-4A0B-B51B-5DAAC988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FEFD6AA-30B5-489C-B5FD-3FE847CC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330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EEF953-CED1-43A8-9AA9-A0A586E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24E8C0F-5A5C-4958-B4CE-6C59A5BEF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204000E-7683-4D83-ADBC-26C5D1F19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A9F5D3C-C5C3-4597-B260-5A810F9E3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6D71D3C-BDEB-45B6-8854-3C5FE406D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8EA93AB-0DE2-483E-9AEF-87B74BA1F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5717-423F-4B83-A079-16B23C9FC425}" type="datetime1">
              <a:rPr lang="ru-RU" smtClean="0"/>
              <a:t>06.09.2023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C68F831-3ADA-410E-88BD-89D220D9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F710E89-F3C1-42D2-8C59-242F5DAA2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59960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52AF9C-64A8-47FF-81BB-F86C0C4A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A584B26-A413-4BFB-A11A-DC574FC9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74E9-87FA-4B01-BE7A-50BEA04ABE58}" type="datetime1">
              <a:rPr lang="ru-RU" smtClean="0"/>
              <a:t>06.09.2023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7484368-0430-4CD7-A665-16EB49C7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266529D-D70A-4337-93D0-FBC46611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4835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88D6B3C-BFDC-464D-A724-F94418DE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2C0A-395D-4C58-A01C-9893C0AF4B84}" type="datetime1">
              <a:rPr lang="ru-RU" smtClean="0"/>
              <a:t>06.09.2023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B853FCA-8D7C-464C-B7DD-386E1699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5D8F216-9FF0-4D81-884B-DED254EE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083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17A045-B552-4B6A-AC57-0C139063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AF132E9-D78D-415A-AE3A-080DADF6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8499E43-C469-4BC1-A0F9-499B5DEB3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22432AE-CCF5-4E81-8F1D-94A68AA9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8BBFE-B323-4BDE-90B1-50A5C5E0D165}" type="datetime1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EC42B8A-A53C-43A9-AA04-BCEE7844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73B06DF-017C-4EAB-AE02-CFDF50A3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780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827B44-F7EB-45F3-BECA-20ADAD5E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FB95B9A-316A-42BA-BDF3-1FDBC9659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0D49016-88E8-49F0-AC09-6A9E8BE37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6650627-3E37-4799-9C1C-013A2BB3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84505-9521-4FF0-A77F-451F506CBB36}" type="datetime1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66D41F7-7B7E-489B-9D52-93688499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E9FCBFB-B15C-4F6B-A89C-3A4D2308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631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D7802DD-41BA-47E3-B16B-E1690811FD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CC17EE-9CF3-4933-B499-984563DC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65B9B5C-DB19-4EF6-8B19-147538F78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803AC98-C8FF-4F1B-9B81-8F87E664C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F119-E15A-4D77-8C2F-E2D38C4E019C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7CE245-723F-49F2-A6AB-4651FFC53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F684C39-6FB0-4F0B-88D8-4BC767650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7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5606EB-6700-4D4E-8C11-E7C78C8F9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3488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NAME OF </a:t>
            </a:r>
            <a:b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PRESENTATION</a:t>
            </a:r>
            <a:endParaRPr lang="ru-RU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F5DBBD4-7C3D-40FB-A742-4C5529D70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316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Subtitle here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2494" y="704413"/>
            <a:ext cx="12169036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БЕЛОРУССКОГО </a:t>
            </a:r>
            <a:r>
              <a:rPr lang="ru-RU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– ОСНОВОПОЛАГАЮЩИЙ </a:t>
            </a:r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ФАКТОР  </a:t>
            </a:r>
          </a:p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И УКРЕПЛЕНИЯ СУВЕРЕНИТЕТА  </a:t>
            </a:r>
            <a:endParaRPr lang="ru-RU" sz="3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НЕЗАВИСИМОСТИ СТРАНЫ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7025" y="6488539"/>
            <a:ext cx="551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управление идеологической работы Витебского облисполкома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" y="112441"/>
            <a:ext cx="1127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3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1314450"/>
            <a:ext cx="3663315" cy="2289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3714750"/>
            <a:ext cx="3663315" cy="23763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04869" y="1314450"/>
            <a:ext cx="3981451" cy="47766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1947 году свою продукцию представили велосипедный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инструментальный заводы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локомобильный завод и металлообрабатывающий комбинат 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г.Могилеве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завод «Двигатель революции» 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г.Гомеле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Промышленность БССР уже в 1950 году достигла довоенного уровня по выпуску продукции и превзошла его. 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30" y="1314450"/>
            <a:ext cx="3663315" cy="2289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4" y="3803361"/>
            <a:ext cx="3730826" cy="228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45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671" y="1202880"/>
            <a:ext cx="11696929" cy="76422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восстановились учреждения образования. В 1950/1951 учебном году количество школ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достигло довоенного уровня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1" y="2232413"/>
            <a:ext cx="3940580" cy="25501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471" y="4900396"/>
            <a:ext cx="3940580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Гродненский сельскохозяйственный институт, вторая половина 1950-х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8984" y="2235275"/>
            <a:ext cx="3940579" cy="25698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28983" y="4900394"/>
            <a:ext cx="3940580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институт инженеров железнодорожного транспорта в </a:t>
            </a:r>
            <a:r>
              <a:rPr lang="ru-RU" sz="1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г.Гомеле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 b="3683"/>
          <a:stretch/>
        </p:blipFill>
        <p:spPr>
          <a:xfrm>
            <a:off x="8251420" y="2225413"/>
            <a:ext cx="3740555" cy="25641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251419" y="4881363"/>
            <a:ext cx="3740555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институт механизации и электрификации сельского хозяйства в </a:t>
            </a:r>
            <a:r>
              <a:rPr lang="ru-RU" sz="1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3674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1088580"/>
            <a:ext cx="11696929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Уже в сезоне 1944–1945 гг. свою деятельность возобновили 12 театров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00526" y="190704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Строились новые города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6" y="2725508"/>
            <a:ext cx="3932380" cy="28765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4586" y="575900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НОВОПОЛОЦК, 1958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69" y="2725508"/>
            <a:ext cx="3932381" cy="28765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81509" y="575900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СОЛИГОРСК, 1958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3" y="2725508"/>
            <a:ext cx="3968750" cy="28835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556618" y="5759003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ЖОДИНО, 1963</a:t>
            </a:r>
          </a:p>
        </p:txBody>
      </p:sp>
    </p:spTree>
    <p:extLst>
      <p:ext uri="{BB962C8B-B14F-4D97-AF65-F5344CB8AC3E}">
        <p14:creationId xmlns:p14="http://schemas.microsoft.com/office/powerpoint/2010/main" val="862553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7093" y="4251038"/>
            <a:ext cx="3542132" cy="2340594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92530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строй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гигантов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индустрии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96" y="1535569"/>
            <a:ext cx="3516311" cy="23696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2296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автомобильный завод в </a:t>
            </a:r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г.Жодино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05" y="1535569"/>
            <a:ext cx="3516311" cy="23625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42602" y="3898101"/>
            <a:ext cx="3516314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Березовская ГРЭС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914" y="1535569"/>
            <a:ext cx="3516311" cy="238107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432911" y="3898101"/>
            <a:ext cx="3516314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Лукомльская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ГРЭС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4" y="4229100"/>
            <a:ext cx="3516310" cy="236253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52292" y="6584482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Новополоцкий НПЗ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98" y="4229100"/>
            <a:ext cx="3530145" cy="236253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342596" y="6591633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Мозырьский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НПЗ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420003" y="6613570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Солигорский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калийный комбинат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55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92530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Музеи и мемориалы,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героическому подвигу белорусского народа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6" y="1581150"/>
            <a:ext cx="3500554" cy="26254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2296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музей истории Великой Отечественной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войны (старое здание)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88" y="1584840"/>
            <a:ext cx="3500555" cy="23204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9833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музей истории Великой Отечественной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войны (новое здание)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881" y="1571255"/>
            <a:ext cx="3550344" cy="23339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432916" y="3882717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Хатынь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1" y="4305300"/>
            <a:ext cx="2924412" cy="25527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343762" y="5543817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Брестская крепость-герой</a:t>
            </a:r>
          </a:p>
        </p:txBody>
      </p:sp>
    </p:spTree>
    <p:extLst>
      <p:ext uri="{BB962C8B-B14F-4D97-AF65-F5344CB8AC3E}">
        <p14:creationId xmlns:p14="http://schemas.microsoft.com/office/powerpoint/2010/main" val="711713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52400" y="0"/>
            <a:ext cx="12039600" cy="8445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белорусского народа: современный период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771" y="725276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ПРИВЕРЖЕННОСТЬ БЕЛОРУСОВ К ТРАДИЦИОННЫМ ЦЕННОСТЯМ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2770" y="1314382"/>
            <a:ext cx="11696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«Но главное, мы сохранили себя, менталитет, достоинство и чистую душу белорусского народа. Все то, что нас объединяет и позволяет с уверенностью смотреть в будущее»</a:t>
            </a:r>
          </a:p>
          <a:p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2768" y="2244172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Отличительными чертами характера белорусского народа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768" y="3023056"/>
            <a:ext cx="11696929" cy="5844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быть хозяином на своей земле в своем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доме;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2769" y="3697246"/>
            <a:ext cx="11696928" cy="5813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национального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достоинства;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2769" y="4374082"/>
            <a:ext cx="11696929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крепкая семья, дети, коллективизм, трудолюбие, добросовестность, честность, социальная справедливость, рассудительность при принятии важных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2770" y="5088300"/>
            <a:ext cx="11696928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ответственность за судьбу Отечества, гуманизм, уважительное отношение ко всем национальным и религиозным традициям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2769" y="5819121"/>
            <a:ext cx="11696929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мужество, самоотверженность, непринятие угнетения, агрессии и давления извне,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</a:p>
        </p:txBody>
      </p:sp>
    </p:spTree>
    <p:extLst>
      <p:ext uri="{BB962C8B-B14F-4D97-AF65-F5344CB8AC3E}">
        <p14:creationId xmlns:p14="http://schemas.microsoft.com/office/powerpoint/2010/main" val="1746172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0" y="4414361"/>
            <a:ext cx="4100629" cy="2301953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14425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ЗАЩИТЫ НАЦИОНАЛЬНОГО НАСЛЕДИЯ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920" y="706316"/>
            <a:ext cx="116969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«Мало беречь и возрождать. Актуальным стал вопрос о поэтапном культурном «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импортозамещении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»…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Надо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активней продвигать свои традиции, свои символы, своих артистов, художников и так далее.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 что спрос на отечественное, на родное растет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	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0" y="2019555"/>
            <a:ext cx="4100630" cy="2307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19" y="1963795"/>
            <a:ext cx="4100630" cy="2307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0" y="4414361"/>
            <a:ext cx="4100630" cy="2307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22" y="2784037"/>
            <a:ext cx="3214524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98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14425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599" y="723037"/>
            <a:ext cx="117682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«Мы никогда не выставляли свою любовь напоказ, а просто, как говорят в народе, «раб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 строили, вели хозяйство, растили детей. Нашим брендом стала привязанность к своей земле, дому, малой родине, родным и близким. И главное – решимость защищать свой дом, семью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283" y="2046476"/>
            <a:ext cx="3802917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наши граждане, остро чувствующие любую несправедливость, огромное значение придают тому, чтобы их мнение учитывалось властью, а важные решения принимались не на «площадях».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stCxn id="6" idx="3"/>
          </p:cNvCxnSpPr>
          <p:nvPr/>
        </p:nvCxnSpPr>
        <p:spPr>
          <a:xfrm flipV="1">
            <a:off x="3886200" y="4055986"/>
            <a:ext cx="581025" cy="489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467226" y="2038880"/>
            <a:ext cx="3600450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февраля 2022 г.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референдуме 82,86% принявших участие в голосовании граждан поддержали предложенные изменения и дополнения в Основной Закон белорусского государства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96397" y="2038880"/>
            <a:ext cx="3600451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продолжается процесс консолидации усилий и ресурсов государства, институтов гражданского общества и граждан по реализации и защите национальных интересов.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>
            <a:endCxn id="13" idx="1"/>
          </p:cNvCxnSpPr>
          <p:nvPr/>
        </p:nvCxnSpPr>
        <p:spPr>
          <a:xfrm flipV="1">
            <a:off x="8124827" y="4053285"/>
            <a:ext cx="271570" cy="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215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521012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ОБЪЕДИНЕНИЯ И ПОЛИТИЧЕСКИЕ ПАРТИИ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9920" y="1541651"/>
            <a:ext cx="3802917" cy="43543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1 июля 2023 г. в республике зарегистрировано 2 408 общественных объединений (из них 193 международных,  623 республиканских и 1 592 местных общественных объединений).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20050" y="1541651"/>
            <a:ext cx="3976799" cy="43543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мая 2023 г. зарегистрирована Белорусская партия «Белая Русь», прошли перерегистрацию Либерально-демократическая партия Беларуси, Коммунистическая партия Беларуси и Республиканская партия труда и справедливости.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1586843"/>
            <a:ext cx="879089" cy="83959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2670048"/>
            <a:ext cx="890998" cy="890998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393" y="3811668"/>
            <a:ext cx="916842" cy="9168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4979133"/>
            <a:ext cx="916842" cy="9168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1541651"/>
            <a:ext cx="855583" cy="9299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2666958"/>
            <a:ext cx="890998" cy="890998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3691569"/>
            <a:ext cx="1036941" cy="10369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7013" y="4862064"/>
            <a:ext cx="930949" cy="9309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64" y="3188542"/>
            <a:ext cx="1265573" cy="12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50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БЕЛОРУСЫ ЗНАЮТ ЦЕНУ МИРУ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3" y="1875026"/>
            <a:ext cx="3886200" cy="43066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реалиях продолжающихся кровавых вооруженных конфликтов, циничных информационных войн и грабительских экономических санкций белорусы демонстрируют открытость миру.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10494" y="1875026"/>
            <a:ext cx="4176830" cy="43066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неоднократно выступала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трибуны Организации Объединенных Наций, других знаковых многосторонних площадок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масштабными мирными инициативами, призывая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глобальному диалогу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вовлечением всех ведущих международных игроков.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394" y="823082"/>
            <a:ext cx="11696929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323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«Белорусское миролюбие не синоним жертвенности. В случае любой агрессии ответ белорусской стороны будет быстрым, жестким и адекватным». 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323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				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32" y="1890047"/>
            <a:ext cx="423862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61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87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ПРЕЕМСТВЕННОСТИ КУЛЬТУРНЫХ ТРАДИЦИЙ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913000"/>
            <a:ext cx="3886200" cy="27064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XXI веке белорусы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здрадзілі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памяти отцов и дедов. Именно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этом – преемственность поколений белорусских граждан и традиций нашего народа.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8175" y="1084451"/>
            <a:ext cx="2105025" cy="2081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6550" y="1084451"/>
            <a:ext cx="2117224" cy="2081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7124" y="1084452"/>
            <a:ext cx="2117224" cy="20812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48175" y="3295651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Ф.Скорина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86550" y="329565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Н.Гусовский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49323" y="329565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В.Тяпинский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69" y="3811240"/>
            <a:ext cx="2920400" cy="21336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2039" y="6032501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Лидский замок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8844" y="3811240"/>
            <a:ext cx="2935268" cy="21336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10575" y="603250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Мирский замок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187" y="3825304"/>
            <a:ext cx="2935268" cy="216954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53200" y="603250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Музей-заповедник «Несвиж»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5530" y="3811240"/>
            <a:ext cx="2935267" cy="218360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695825" y="6032499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Благовещенская церковь</a:t>
            </a:r>
          </a:p>
        </p:txBody>
      </p:sp>
    </p:spTree>
    <p:extLst>
      <p:ext uri="{BB962C8B-B14F-4D97-AF65-F5344CB8AC3E}">
        <p14:creationId xmlns:p14="http://schemas.microsoft.com/office/powerpoint/2010/main" val="2337166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0394" y="1186897"/>
            <a:ext cx="11696929" cy="6895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страна на протяжении своей истории никогда не была инициатором национальных войн или религиозных конфликтов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269" y="2075050"/>
            <a:ext cx="3148131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наша страна является общим, спокойным и уютным домом для представителей более 130 наций и 25 вероисповеданий.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546334694"/>
              </p:ext>
            </p:extLst>
          </p:nvPr>
        </p:nvGraphicFramePr>
        <p:xfrm>
          <a:off x="3040063" y="2075050"/>
          <a:ext cx="3892549" cy="3652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066301"/>
              </p:ext>
            </p:extLst>
          </p:nvPr>
        </p:nvGraphicFramePr>
        <p:xfrm>
          <a:off x="6610349" y="2167972"/>
          <a:ext cx="5465874" cy="4155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32937">
                  <a:extLst>
                    <a:ext uri="{9D8B030D-6E8A-4147-A177-3AD203B41FA5}">
                      <a16:colId xmlns="" xmlns:a16="http://schemas.microsoft.com/office/drawing/2014/main" val="512289481"/>
                    </a:ext>
                  </a:extLst>
                </a:gridCol>
                <a:gridCol w="2732937">
                  <a:extLst>
                    <a:ext uri="{9D8B030D-6E8A-4147-A177-3AD203B41FA5}">
                      <a16:colId xmlns="" xmlns:a16="http://schemas.microsoft.com/office/drawing/2014/main" val="39695225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Религиозные организации в Республике Беларусь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Религиозные организации в Витебской области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68877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религиозных организаций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06983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423445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религиозных общин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9096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8658848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культовых зданий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5695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2 898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8833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священнослужителей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7214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3 455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38195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108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45101"/>
              </p:ext>
            </p:extLst>
          </p:nvPr>
        </p:nvGraphicFramePr>
        <p:xfrm>
          <a:off x="828673" y="1282144"/>
          <a:ext cx="11077576" cy="51253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38788">
                  <a:extLst>
                    <a:ext uri="{9D8B030D-6E8A-4147-A177-3AD203B41FA5}">
                      <a16:colId xmlns="" xmlns:a16="http://schemas.microsoft.com/office/drawing/2014/main" val="512289481"/>
                    </a:ext>
                  </a:extLst>
                </a:gridCol>
                <a:gridCol w="5538788">
                  <a:extLst>
                    <a:ext uri="{9D8B030D-6E8A-4147-A177-3AD203B41FA5}">
                      <a16:colId xmlns="" xmlns:a16="http://schemas.microsoft.com/office/drawing/2014/main" val="3969522519"/>
                    </a:ext>
                  </a:extLst>
                </a:gridCol>
              </a:tblGrid>
              <a:tr h="88003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Белорусская православная церковь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Римско-католическая церковь в Республике Беларусь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6887785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приходов/общин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06983352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42344514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епархий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9096594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86588482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духовных заведений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56950016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883314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монастырей/монашеских общин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7214897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38195793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культовых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зданий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74240316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1 848 (158 строятся)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 (28 строится)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4279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640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19" y="3818320"/>
            <a:ext cx="3118800" cy="2943044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stCxn id="5" idx="2"/>
            <a:endCxn id="8" idx="0"/>
          </p:cNvCxnSpPr>
          <p:nvPr/>
        </p:nvCxnSpPr>
        <p:spPr>
          <a:xfrm>
            <a:off x="5291861" y="1664177"/>
            <a:ext cx="1814422" cy="2158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66832"/>
            <a:ext cx="3148131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гостеприимной белорусской земле люди разных этносов и религий всегда находили место для жизни и молитвы.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72611" y="1066832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БЕЖЕНЦЫ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2611" y="2030921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в Беларуси нашли убежище  127 620 украинцев ввиду тревожных событий в Украине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66950" y="2030921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спецоперации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нашу страну прибыло больше 93 тыс. украинских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87033" y="3822340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2023 года Беларусь приняла больше 18 тыс. украинцев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>
            <a:stCxn id="5" idx="2"/>
            <a:endCxn id="6" idx="0"/>
          </p:cNvCxnSpPr>
          <p:nvPr/>
        </p:nvCxnSpPr>
        <p:spPr>
          <a:xfrm>
            <a:off x="5291861" y="1664177"/>
            <a:ext cx="0" cy="366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2"/>
            <a:endCxn id="7" idx="0"/>
          </p:cNvCxnSpPr>
          <p:nvPr/>
        </p:nvCxnSpPr>
        <p:spPr>
          <a:xfrm>
            <a:off x="5291861" y="1664177"/>
            <a:ext cx="3594339" cy="366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90394" y="3818320"/>
            <a:ext cx="4281606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разным этническим группам гарантируют стабильность и покой, возможность растить детей, трудиться, сохранять свои традиции и культуру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48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0530673" y="6204974"/>
            <a:ext cx="1359401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Белкоммунмаш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164567"/>
            <a:ext cx="4281606" cy="2837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суверенной Беларуси не отвергли достижений советского времени. Напротив, сохранив принципы справедливого жизнеустройства, совместно приумножили все лучшее, что было создано нашими предшественниками. 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3441" y="1164567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ПЕРЕДОВЫЕ РАЗРАБОТКИ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3440" y="2236040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18708" y="2236040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отрасль </a:t>
            </a:r>
            <a:r>
              <a:rPr lang="ru-RU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наноматериалов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13976" y="2235495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овые лекарства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23440" y="3199311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стволовыми клетками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18708" y="3191229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апуск спутников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13976" y="3199311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мирный атом</a:t>
            </a:r>
          </a:p>
        </p:txBody>
      </p:sp>
      <p:cxnSp>
        <p:nvCxnSpPr>
          <p:cNvPr id="13" name="Прямая со стрелкой 12"/>
          <p:cNvCxnSpPr>
            <a:stCxn id="6" idx="2"/>
            <a:endCxn id="7" idx="0"/>
          </p:cNvCxnSpPr>
          <p:nvPr/>
        </p:nvCxnSpPr>
        <p:spPr>
          <a:xfrm flipH="1">
            <a:off x="6037369" y="1966823"/>
            <a:ext cx="1" cy="269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6" idx="2"/>
            <a:endCxn id="8" idx="0"/>
          </p:cNvCxnSpPr>
          <p:nvPr/>
        </p:nvCxnSpPr>
        <p:spPr>
          <a:xfrm>
            <a:off x="6037370" y="1966823"/>
            <a:ext cx="2395267" cy="269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2"/>
            <a:endCxn id="9" idx="0"/>
          </p:cNvCxnSpPr>
          <p:nvPr/>
        </p:nvCxnSpPr>
        <p:spPr>
          <a:xfrm>
            <a:off x="6037370" y="1966823"/>
            <a:ext cx="4790535" cy="268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0" y="4890220"/>
            <a:ext cx="1333350" cy="11840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312" y="4881594"/>
            <a:ext cx="1927596" cy="11904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04" y="4943159"/>
            <a:ext cx="1420756" cy="11423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2750" y="4906783"/>
            <a:ext cx="2099680" cy="11904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56" y="4949220"/>
            <a:ext cx="1875896" cy="10551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7920" y="4943159"/>
            <a:ext cx="2132322" cy="116582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53908" y="6202523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Белаз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64703" y="6202522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Гомсельмаш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74775" y="6202521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МТЗ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43817" y="6196348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МЗКТ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572378" y="6191700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Амкодор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90394" y="4249934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бренды Республики Беларусь</a:t>
            </a:r>
          </a:p>
        </p:txBody>
      </p:sp>
    </p:spTree>
    <p:extLst>
      <p:ext uri="{BB962C8B-B14F-4D97-AF65-F5344CB8AC3E}">
        <p14:creationId xmlns:p14="http://schemas.microsoft.com/office/powerpoint/2010/main" val="3362457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бренды Республики Беларусь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1712577"/>
            <a:ext cx="1585441" cy="1832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94" y="1712577"/>
            <a:ext cx="1585441" cy="1832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3" y="3698836"/>
            <a:ext cx="3414241" cy="942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57" y="1620014"/>
            <a:ext cx="1897401" cy="18974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717" y="1718258"/>
            <a:ext cx="2842619" cy="17991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3" y="4755240"/>
            <a:ext cx="1899250" cy="18992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94" y="3697826"/>
            <a:ext cx="2501661" cy="9441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81" y="4755240"/>
            <a:ext cx="2755864" cy="1899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16" y="3696818"/>
            <a:ext cx="1768301" cy="9441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83" y="4755240"/>
            <a:ext cx="2623273" cy="18992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78" y="3696818"/>
            <a:ext cx="1868243" cy="9128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78" y="4755240"/>
            <a:ext cx="2453907" cy="1288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171" y="1712577"/>
            <a:ext cx="2194250" cy="1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3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79" y="4503527"/>
            <a:ext cx="2941287" cy="2294088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страны важную роль играет наука. 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4" y="1723670"/>
            <a:ext cx="3189645" cy="2207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54" y="1726010"/>
            <a:ext cx="3308950" cy="2205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79" y="1726011"/>
            <a:ext cx="2941287" cy="2205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0394" y="4071994"/>
            <a:ext cx="11696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 самом деле у нас не только для обороны и безопасности, но и для мирной жизни достаточно всего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4834" y="4502988"/>
            <a:ext cx="3189645" cy="229462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всего достигнутого независимой Республикой Беларусь – самоотверженный труд сплоченных людей. 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054" y="4502988"/>
            <a:ext cx="3308950" cy="229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5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– СПОРТИВНАЯ ДЕРЖАВА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164567"/>
            <a:ext cx="3315448" cy="196627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неоднократно принимала крупные международные турниры по различным видам спорта 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17667" y="1164566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хоккею – 2014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17667" y="2207820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хоккею – 2014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92497" y="1164565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юниорский чемпионат мира по биатлону – 2015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92497" y="2207819"/>
            <a:ext cx="3516069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Кубка мира по фристайлу и художественной гимнастике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7327" y="1164565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мира по конькобежному спорту – 2018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0394" y="3400062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летнему биатлону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77367" y="3400062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Европейские игры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99463" y="3400059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стран СНГ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" y="4515388"/>
            <a:ext cx="3668440" cy="17518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58" y="4515388"/>
            <a:ext cx="2429500" cy="24295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59" y="4522794"/>
            <a:ext cx="2252561" cy="17700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94" y="2559363"/>
            <a:ext cx="1736429" cy="16813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22" y="4515388"/>
            <a:ext cx="2414688" cy="24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83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– СПОРТИВНАЯ ДЕРЖАВА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стран СНГ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1620014"/>
            <a:ext cx="4123646" cy="29174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23117" y="1620014"/>
            <a:ext cx="74642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«Никакие санкции, никакие политические интриги не лишат нас этого праздника. Это невозможно. Мир тесен, взаимозависим, взаимоувязан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										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63985" y="3096882"/>
            <a:ext cx="7323337" cy="1440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Играх приняла 21 спортивная делегация, в состав которой вошли 3 593 человека (иностранцы – 2 341 человек), из них  2 155 спортсменов.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31903"/>
              </p:ext>
            </p:extLst>
          </p:nvPr>
        </p:nvGraphicFramePr>
        <p:xfrm>
          <a:off x="350040" y="4690922"/>
          <a:ext cx="11735569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69459">
                  <a:extLst>
                    <a:ext uri="{9D8B030D-6E8A-4147-A177-3AD203B41FA5}">
                      <a16:colId xmlns="" xmlns:a16="http://schemas.microsoft.com/office/drawing/2014/main" val="2187901559"/>
                    </a:ext>
                  </a:extLst>
                </a:gridCol>
                <a:gridCol w="3571360">
                  <a:extLst>
                    <a:ext uri="{9D8B030D-6E8A-4147-A177-3AD203B41FA5}">
                      <a16:colId xmlns="" xmlns:a16="http://schemas.microsoft.com/office/drawing/2014/main" val="2417213557"/>
                    </a:ext>
                  </a:extLst>
                </a:gridCol>
                <a:gridCol w="3232039">
                  <a:extLst>
                    <a:ext uri="{9D8B030D-6E8A-4147-A177-3AD203B41FA5}">
                      <a16:colId xmlns="" xmlns:a16="http://schemas.microsoft.com/office/drawing/2014/main" val="3565440280"/>
                    </a:ext>
                  </a:extLst>
                </a:gridCol>
                <a:gridCol w="3562711">
                  <a:extLst>
                    <a:ext uri="{9D8B030D-6E8A-4147-A177-3AD203B41FA5}">
                      <a16:colId xmlns="" xmlns:a16="http://schemas.microsoft.com/office/drawing/2014/main" val="1561794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Медали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 1 место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Беларусь 2 место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Узбекистан 3 место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90268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3450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226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54509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507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578635"/>
            <a:ext cx="3815780" cy="23722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подавляющее большинство белорусов поддержали судьбоносные инициативы Главы государства по выходу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кризиса и строительства государства для народа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4054416"/>
            <a:ext cx="3815780" cy="26508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45471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придание русскому языку равного статуса с белорусским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5471" y="2958861"/>
            <a:ext cx="3901382" cy="15376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новых </a:t>
            </a:r>
          </a:p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флага и Государственного герба Республики Беларусь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5871" y="1578635"/>
            <a:ext cx="3150884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экономической интеграции с Российской Федерацией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1995 г.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3" y="2816524"/>
            <a:ext cx="3683479" cy="33772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71" y="5071680"/>
            <a:ext cx="1784558" cy="8922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6" y="4602747"/>
            <a:ext cx="1842368" cy="183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05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711090"/>
            <a:ext cx="4685448" cy="32195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14950" y="504715"/>
            <a:ext cx="68008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«Первое условие суверенитета и независимости: народное единство. </a:t>
            </a:r>
            <a:endParaRPr lang="ru-RU" sz="3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белорусы, всегда демонстрировали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его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переломные моменты истории. Именно единство давало нам силы для победы над врагами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обстоятельствами…»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19663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1996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578635"/>
            <a:ext cx="3531108" cy="23553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белорусов поддержало предложенную Президентом новую редакцию Конституции Республики Беларусь.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1184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в стране смертной казни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1456" y="1578634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покупки и продажи земли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8043" y="2855698"/>
            <a:ext cx="4159858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установления Дня Независимости Республики Беларусь 3 июля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4132761"/>
            <a:ext cx="4857649" cy="25700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22" y="4132761"/>
            <a:ext cx="4727352" cy="25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1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920" y="4816856"/>
            <a:ext cx="4384370" cy="1757535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</a:t>
            </a:r>
            <a:r>
              <a:rPr lang="en-US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578635"/>
            <a:ext cx="3531108" cy="23553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ограничения на возможность быть избранным Президентом страны не более двух сроков подряд.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1184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проголосовало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79,42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 (5 548 477 чел.)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21183" y="2855698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9,90 % (691 917 чел.) 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20" y="1578636"/>
            <a:ext cx="4384370" cy="23553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0394" y="411550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</a:t>
            </a:r>
            <a:r>
              <a:rPr lang="en-US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0394" y="4843652"/>
            <a:ext cx="2817991" cy="18108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Новая редакция Конституции Республики Беларусь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57590" y="4839932"/>
            <a:ext cx="2961103" cy="7082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проголосовало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82,86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 (4 440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830 чел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57590" y="5946220"/>
            <a:ext cx="2961103" cy="7082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12,78 % (684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946 чел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1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6054" y="431320"/>
            <a:ext cx="6377826" cy="14578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итог прожитого и пережитого нами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том, что независимую Республику Беларусь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вместе, в народном единстве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054" y="2679940"/>
            <a:ext cx="6377826" cy="250453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«Нас не будут толкать то влево, то вправо, делить и резать, если мы будем жить на своей земле, будем ее ценить, никому не отдавать и будем свято хранить свой суверенитет над этой территорией. </a:t>
            </a:r>
          </a:p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личное в сторону! Только народ, только государство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!».</a:t>
            </a:r>
          </a:p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       </a:t>
            </a:r>
            <a:r>
              <a:rPr lang="ru-RU" sz="21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А.Г.Лукашенко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661" y="431320"/>
            <a:ext cx="4968816" cy="572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15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6677" y="4541789"/>
            <a:ext cx="4095749" cy="698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Рижский мирный договор </a:t>
            </a:r>
            <a:b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марта 1921 года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" y="1598564"/>
            <a:ext cx="4562475" cy="28877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8158" y="2189113"/>
            <a:ext cx="5164285" cy="43632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" y="0"/>
            <a:ext cx="12039600" cy="8445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примеры единства белорусского народа </a:t>
            </a: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1925" y="844550"/>
            <a:ext cx="4400550" cy="5905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1921 – 1939 гг.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20001" y="1598564"/>
            <a:ext cx="4442326" cy="37640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«Мирным для западных белорусов этот договор Рижский не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был.</a:t>
            </a:r>
          </a:p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Цена территориальных потерь – поломанные судьбы миллионов белорусов. Еще живы те, чья память хранит воспоминания о мучительных 18 годах жизни по разные стороны границы, прошедшей не только через деревни, города, но и через людские души и сердца. Границы, разделившей единый народ»</a:t>
            </a:r>
          </a:p>
        </p:txBody>
      </p:sp>
    </p:spTree>
    <p:extLst>
      <p:ext uri="{BB962C8B-B14F-4D97-AF65-F5344CB8AC3E}">
        <p14:creationId xmlns:p14="http://schemas.microsoft.com/office/powerpoint/2010/main" val="1283169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8699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ПОЛОНИЗАТОРСКАЯ ПОЛИТИКА ПОЛЬСКИХ ВЛАСТЕЙ  </a:t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ЗАПАДНОЙ БЕЛАРУСИ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1949" y="1282700"/>
            <a:ext cx="11591926" cy="612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уничтожение этнокультурной самобытности белорусского народа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2037258"/>
            <a:ext cx="2295526" cy="23602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675" y="4531996"/>
            <a:ext cx="2943225" cy="4296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Белостокское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воеводство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81949" y="4619784"/>
            <a:ext cx="2943225" cy="4296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Г.Осташевский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воевода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9899" y="2156936"/>
            <a:ext cx="7991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желаем одного и настойчиво требуем, чтобы это национальное меньшинство думало по-польски. Ничего взамен не давать и ничего не делать в другом направлении. Теперь еще можно белорусов ассимилировать в единое русло польской культуры…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Рано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поздно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белорусское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полонизировано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75" y="5096053"/>
            <a:ext cx="4000500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1922 года белорусские партизаны (до 10 тыс. человек) перешли к активным действиям против польских властей.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64855" y="5096053"/>
            <a:ext cx="3186113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1922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были зафиксированы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878 партизанских операций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60504" y="5096053"/>
            <a:ext cx="3186113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1923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были зафиксированы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503 партизанских операций</a:t>
            </a:r>
          </a:p>
        </p:txBody>
      </p:sp>
      <p:cxnSp>
        <p:nvCxnSpPr>
          <p:cNvPr id="14" name="Прямая со стрелкой 13"/>
          <p:cNvCxnSpPr>
            <a:stCxn id="10" idx="3"/>
            <a:endCxn id="11" idx="1"/>
          </p:cNvCxnSpPr>
          <p:nvPr/>
        </p:nvCxnSpPr>
        <p:spPr>
          <a:xfrm>
            <a:off x="4067175" y="5908764"/>
            <a:ext cx="49768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89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7651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ОСВОБОДИТЕЛЬНЫЙ ПОХОД КРАСНОЙ АРМИИ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9" b="-920"/>
          <a:stretch/>
        </p:blipFill>
        <p:spPr>
          <a:xfrm>
            <a:off x="85725" y="1108076"/>
            <a:ext cx="3543300" cy="5248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2"/>
          <a:stretch/>
        </p:blipFill>
        <p:spPr>
          <a:xfrm>
            <a:off x="8610600" y="1141413"/>
            <a:ext cx="3505201" cy="5181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19562" y="1374864"/>
            <a:ext cx="4000500" cy="47146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Верховный Совет СССР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1939 г. удовлетворил просьбы о принятии Западной Беларуси и Западной Украины в состав Советского Союза,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1939 г. Верховный Совет БССР принял Закон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включении Западной Беларуси в состав республики. Таким образом территория Беларуси вновь обрела целостность, вернулась в русло вековой исторической традиции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27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0" y="4946158"/>
            <a:ext cx="2832489" cy="1911842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7651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ОТЕЧЕСТВЕННОЙ ВОЙНЫ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64" y="1317072"/>
            <a:ext cx="4467454" cy="2781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39" y="1317072"/>
            <a:ext cx="4467454" cy="28084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6800" y="1317072"/>
            <a:ext cx="2524126" cy="27812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первой приняла на себя страшный удар врага, став живым щитом на пути вероломного агрессора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8764" y="4236396"/>
            <a:ext cx="11696929" cy="612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первых дней Великой Отечественной войны на оккупированной нацистами территории Беларуси развернулось всенародное партизанское движение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545"/>
            <a:ext cx="2875772" cy="19118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97" y="4934544"/>
            <a:ext cx="2925437" cy="1911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4" y="4934543"/>
            <a:ext cx="2874566" cy="19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71" y="4466283"/>
            <a:ext cx="3417616" cy="22439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88" y="1734466"/>
            <a:ext cx="3483899" cy="2459052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250" y="972235"/>
            <a:ext cx="114204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«Это </a:t>
            </a: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был еще один фронт, созданный народной инициативой и высоким патриотизмом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ПАРТИЗАНСКОЕ ДВИЖЕНИЕ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4825" y="2739962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374 тыс. человек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4824" y="1985697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ПАРТИЗАНСКИЕ ОТРЯДЫ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4824" y="3494227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1225 отрядов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284772"/>
            <a:ext cx="2381252" cy="12969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997 отрядов в составе 213 бригад и полков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8625" y="5346929"/>
            <a:ext cx="2381252" cy="12969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258 отрядов действовали самостоятельно</a:t>
            </a:r>
          </a:p>
        </p:txBody>
      </p:sp>
      <p:cxnSp>
        <p:nvCxnSpPr>
          <p:cNvPr id="11" name="Прямая со стрелкой 10"/>
          <p:cNvCxnSpPr>
            <a:stCxn id="7" idx="2"/>
            <a:endCxn id="6" idx="0"/>
          </p:cNvCxnSpPr>
          <p:nvPr/>
        </p:nvCxnSpPr>
        <p:spPr>
          <a:xfrm>
            <a:off x="2495550" y="2618207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495548" y="3372472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9" idx="0"/>
          </p:cNvCxnSpPr>
          <p:nvPr/>
        </p:nvCxnSpPr>
        <p:spPr>
          <a:xfrm flipH="1">
            <a:off x="1190626" y="4126737"/>
            <a:ext cx="1276347" cy="158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8" idx="2"/>
            <a:endCxn id="10" idx="0"/>
          </p:cNvCxnSpPr>
          <p:nvPr/>
        </p:nvCxnSpPr>
        <p:spPr>
          <a:xfrm>
            <a:off x="2495550" y="4126737"/>
            <a:ext cx="893701" cy="1220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136598" y="1985697"/>
            <a:ext cx="3981451" cy="89589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контрнаступления </a:t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Курском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36598" y="3007923"/>
            <a:ext cx="3981451" cy="98757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диверсий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вышли 74 тыс. партизан Беларуси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0127323" y="2886168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136598" y="4113164"/>
            <a:ext cx="3981451" cy="187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сбросили под откос  836 вражеских поездов, взорвали 84 железнодорожных моста, уничтожили большое количество живой силы, техники, боеприпасов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10127322" y="4000072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914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ИЮЛЯ 1944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1059891"/>
            <a:ext cx="5591175" cy="29310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62787" y="1059891"/>
            <a:ext cx="4757738" cy="293108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белорусов 3 июля 1944 г. – не только день освобождения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г.Минска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фашистских захватчиков. Это – символ завершения на нашей земле последней в истории Беларуси войны, после которой на нашей земле наступил прочный мир, начался период созидания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0931" y="4263802"/>
            <a:ext cx="2203660" cy="22751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19725" y="4263802"/>
            <a:ext cx="4562475" cy="2275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 нация мы окончательно сформировались именно в советское время. Именно тогда началась история белорусского государства. По-настоящему»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58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1638</Words>
  <Application>Microsoft Office PowerPoint</Application>
  <PresentationFormat>Произвольный</PresentationFormat>
  <Paragraphs>257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NAME OF  PRESENTATION</vt:lpstr>
      <vt:lpstr>Презентация PowerPoint</vt:lpstr>
      <vt:lpstr>Презентация PowerPoint</vt:lpstr>
      <vt:lpstr>Исторические примеры единства белорусского народа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Единство белорусского народа: современный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RePack by Diakov</cp:lastModifiedBy>
  <cp:revision>62</cp:revision>
  <dcterms:created xsi:type="dcterms:W3CDTF">2021-04-14T06:15:01Z</dcterms:created>
  <dcterms:modified xsi:type="dcterms:W3CDTF">2023-09-06T09:32:15Z</dcterms:modified>
</cp:coreProperties>
</file>